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Lato"/>
      <p:regular r:id="rId25"/>
      <p:bold r:id="rId26"/>
      <p:italic r:id="rId27"/>
      <p:boldItalic r:id="rId28"/>
    </p:embeddedFont>
    <p:embeddedFont>
      <p:font typeface="Spectral ExtraBold"/>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pectralExtraBold-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SpectralExtra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01T18:52:00.017">
    <p:pos x="6000" y="0"/>
    <p:text>Рок је 30.4.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24T20:22:47.848">
    <p:pos x="6000" y="0"/>
    <p:text>nešto ovde ne valja, ne slaže se tekst sa prethodnim slajdom</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24T20:23:46.217">
    <p:pos x="6000" y="0"/>
    <p:text>ovde nešto fali u rečenici You don't share....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4-11T21:22:49.678">
    <p:pos x="6000" y="0"/>
    <p:text>neki ukras?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dlovato92.wordpress.com/2012/12/17/demi-lovatos-top-5-accomplishments-in-life/" TargetMode="External"/><Relationship Id="rId4" Type="http://schemas.openxmlformats.org/officeDocument/2006/relationships/hyperlink" Target="https://ddlovato92.wordpress.com/2012/12/17/demi-lovatos-top-5-accomplishments-in-life/" TargetMode="External"/><Relationship Id="rId5" Type="http://schemas.openxmlformats.org/officeDocument/2006/relationships/hyperlink" Target="https://ddlovato92.wordpress.com/2012/12/17/demi-lovatos-top-5-accomplishments-in-life/" TargetMode="External"/><Relationship Id="rId6"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3.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250" y="1415800"/>
            <a:ext cx="5017500" cy="15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4800">
                <a:solidFill>
                  <a:srgbClr val="FF0000"/>
                </a:solidFill>
                <a:latin typeface="Spectral ExtraBold"/>
                <a:ea typeface="Spectral ExtraBold"/>
                <a:cs typeface="Spectral ExtraBold"/>
                <a:sym typeface="Spectral ExtraBold"/>
              </a:rPr>
              <a:t>Demi Lovato</a:t>
            </a:r>
            <a:endParaRPr sz="4800">
              <a:solidFill>
                <a:srgbClr val="FF0000"/>
              </a:solidFill>
              <a:latin typeface="Spectral ExtraBold"/>
              <a:ea typeface="Spectral ExtraBold"/>
              <a:cs typeface="Spectral ExtraBold"/>
              <a:sym typeface="Spectral ExtraBold"/>
            </a:endParaRPr>
          </a:p>
        </p:txBody>
      </p:sp>
      <p:sp>
        <p:nvSpPr>
          <p:cNvPr id="135" name="Shape 135"/>
          <p:cNvSpPr txBox="1"/>
          <p:nvPr>
            <p:ph idx="1" type="subTitle"/>
          </p:nvPr>
        </p:nvSpPr>
        <p:spPr>
          <a:xfrm>
            <a:off x="4966150" y="2994700"/>
            <a:ext cx="3588600" cy="14364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sz="1600">
                <a:solidFill>
                  <a:srgbClr val="00FF00"/>
                </a:solidFill>
              </a:rPr>
              <a:t>Nataša Simić</a:t>
            </a:r>
            <a:endParaRPr sz="1600">
              <a:solidFill>
                <a:srgbClr val="00FF00"/>
              </a:solidFill>
            </a:endParaRPr>
          </a:p>
          <a:p>
            <a:pPr indent="0" lvl="0" marL="0" algn="r">
              <a:spcBef>
                <a:spcPts val="0"/>
              </a:spcBef>
              <a:spcAft>
                <a:spcPts val="0"/>
              </a:spcAft>
              <a:buNone/>
            </a:pPr>
            <a:r>
              <a:rPr lang="en" sz="1600">
                <a:solidFill>
                  <a:srgbClr val="00FF00"/>
                </a:solidFill>
              </a:rPr>
              <a:t>Milica Ćatić</a:t>
            </a:r>
            <a:endParaRPr sz="1600">
              <a:solidFill>
                <a:srgbClr val="00FF00"/>
              </a:solidFill>
            </a:endParaRPr>
          </a:p>
          <a:p>
            <a:pPr indent="0" lvl="0" marL="0" algn="r">
              <a:spcBef>
                <a:spcPts val="0"/>
              </a:spcBef>
              <a:spcAft>
                <a:spcPts val="0"/>
              </a:spcAft>
              <a:buNone/>
            </a:pPr>
            <a:r>
              <a:rPr lang="en" sz="1600">
                <a:solidFill>
                  <a:srgbClr val="00FF00"/>
                </a:solidFill>
              </a:rPr>
              <a:t>Sanja Vještica</a:t>
            </a:r>
            <a:endParaRPr sz="1600">
              <a:solidFill>
                <a:srgbClr val="00FF00"/>
              </a:solidFill>
            </a:endParaRPr>
          </a:p>
          <a:p>
            <a:pPr indent="0" lvl="0" marL="0" algn="r">
              <a:spcBef>
                <a:spcPts val="0"/>
              </a:spcBef>
              <a:spcAft>
                <a:spcPts val="0"/>
              </a:spcAft>
              <a:buNone/>
            </a:pPr>
            <a:r>
              <a:rPr lang="en" sz="1600">
                <a:solidFill>
                  <a:srgbClr val="00FF00"/>
                </a:solidFill>
              </a:rPr>
              <a:t>Anđela Kovačević</a:t>
            </a:r>
            <a:endParaRPr sz="1600">
              <a:solidFill>
                <a:srgbClr val="00FF00"/>
              </a:solidFill>
            </a:endParaRPr>
          </a:p>
          <a:p>
            <a:pPr indent="0" lvl="0" marL="0" algn="r">
              <a:spcBef>
                <a:spcPts val="0"/>
              </a:spcBef>
              <a:spcAft>
                <a:spcPts val="0"/>
              </a:spcAft>
              <a:buNone/>
            </a:pPr>
            <a:r>
              <a:rPr lang="en" sz="1600">
                <a:solidFill>
                  <a:srgbClr val="00FF00"/>
                </a:solidFill>
              </a:rPr>
              <a:t>Tijana Jovič</a:t>
            </a:r>
            <a:r>
              <a:rPr lang="en" sz="1600">
                <a:solidFill>
                  <a:srgbClr val="00FF00"/>
                </a:solidFill>
              </a:rPr>
              <a:t>ić</a:t>
            </a:r>
            <a:endParaRPr sz="1600">
              <a:solidFill>
                <a:srgbClr val="00FF00"/>
              </a:solidFill>
            </a:endParaRPr>
          </a:p>
        </p:txBody>
      </p:sp>
      <p:sp>
        <p:nvSpPr>
          <p:cNvPr id="136" name="Shape 136"/>
          <p:cNvSpPr txBox="1"/>
          <p:nvPr/>
        </p:nvSpPr>
        <p:spPr>
          <a:xfrm>
            <a:off x="829278" y="2652700"/>
            <a:ext cx="3709800" cy="2120400"/>
          </a:xfrm>
          <a:prstGeom prst="rect">
            <a:avLst/>
          </a:prstGeom>
          <a:noFill/>
          <a:ln>
            <a:noFill/>
          </a:ln>
        </p:spPr>
        <p:txBody>
          <a:bodyPr anchorCtr="0" anchor="t" bIns="91425" lIns="91425" spcFirstLastPara="1" rIns="91425" wrap="square" tIns="91425">
            <a:noAutofit/>
          </a:bodyPr>
          <a:lstStyle/>
          <a:p>
            <a:pPr indent="0" lvl="0" marL="0" rtl="0">
              <a:lnSpc>
                <a:spcPct val="130000"/>
              </a:lnSpc>
              <a:spcBef>
                <a:spcPts val="0"/>
              </a:spcBef>
              <a:spcAft>
                <a:spcPts val="0"/>
              </a:spcAft>
              <a:buNone/>
            </a:pPr>
            <a:r>
              <a:rPr lang="en" sz="1500">
                <a:solidFill>
                  <a:srgbClr val="00FF00"/>
                </a:solidFill>
                <a:latin typeface="Georgia"/>
                <a:ea typeface="Georgia"/>
                <a:cs typeface="Georgia"/>
                <a:sym typeface="Georgia"/>
              </a:rPr>
              <a:t>Hemijsko-prehrambena tehnološka škola </a:t>
            </a:r>
            <a:endParaRPr sz="1500">
              <a:solidFill>
                <a:srgbClr val="00FF00"/>
              </a:solidFill>
              <a:latin typeface="Georgia"/>
              <a:ea typeface="Georgia"/>
              <a:cs typeface="Georgia"/>
              <a:sym typeface="Georgia"/>
            </a:endParaRPr>
          </a:p>
          <a:p>
            <a:pPr indent="0" lvl="0" marL="0" rtl="0">
              <a:lnSpc>
                <a:spcPct val="130000"/>
              </a:lnSpc>
              <a:spcBef>
                <a:spcPts val="600"/>
              </a:spcBef>
              <a:spcAft>
                <a:spcPts val="0"/>
              </a:spcAft>
              <a:buNone/>
            </a:pPr>
            <a:r>
              <a:rPr lang="en" sz="1600">
                <a:solidFill>
                  <a:srgbClr val="00FF00"/>
                </a:solidFill>
                <a:latin typeface="Georgia"/>
                <a:ea typeface="Georgia"/>
                <a:cs typeface="Georgia"/>
                <a:sym typeface="Georgia"/>
              </a:rPr>
              <a:t>Subject and teacher:</a:t>
            </a:r>
            <a:endParaRPr sz="1600">
              <a:solidFill>
                <a:srgbClr val="00FF00"/>
              </a:solidFill>
              <a:latin typeface="Georgia"/>
              <a:ea typeface="Georgia"/>
              <a:cs typeface="Georgia"/>
              <a:sym typeface="Georgia"/>
            </a:endParaRPr>
          </a:p>
          <a:p>
            <a:pPr indent="0" lvl="0" marL="0" rtl="0">
              <a:lnSpc>
                <a:spcPct val="130000"/>
              </a:lnSpc>
              <a:spcBef>
                <a:spcPts val="600"/>
              </a:spcBef>
              <a:spcAft>
                <a:spcPts val="600"/>
              </a:spcAft>
              <a:buNone/>
            </a:pPr>
            <a:r>
              <a:rPr lang="en" sz="1600">
                <a:solidFill>
                  <a:srgbClr val="00FF00"/>
                </a:solidFill>
                <a:latin typeface="Georgia"/>
                <a:ea typeface="Georgia"/>
                <a:cs typeface="Georgia"/>
                <a:sym typeface="Georgia"/>
              </a:rPr>
              <a:t>English, Milena Tasić</a:t>
            </a:r>
            <a:endParaRPr sz="1600">
              <a:solidFill>
                <a:srgbClr val="00FF00"/>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Times"/>
                <a:ea typeface="Times"/>
                <a:cs typeface="Times"/>
                <a:sym typeface="Times"/>
              </a:rPr>
              <a:t>Demi Lovato’s accomplishments in life</a:t>
            </a:r>
            <a:endParaRPr b="1" sz="1600" u="sng">
              <a:solidFill>
                <a:srgbClr val="FF4B33"/>
              </a:solidFill>
              <a:highlight>
                <a:srgbClr val="FFFFFF"/>
              </a:highlight>
              <a:latin typeface="Times"/>
              <a:ea typeface="Times"/>
              <a:cs typeface="Times"/>
              <a:sym typeface="Times"/>
              <a:hlinkClick r:id="rId3"/>
            </a:endParaRPr>
          </a:p>
          <a:p>
            <a:pPr indent="0" lvl="0" marL="0" rtl="0">
              <a:lnSpc>
                <a:spcPct val="115000"/>
              </a:lnSpc>
              <a:spcBef>
                <a:spcPts val="0"/>
              </a:spcBef>
              <a:spcAft>
                <a:spcPts val="0"/>
              </a:spcAft>
              <a:buClr>
                <a:schemeClr val="dk1"/>
              </a:buClr>
              <a:buSzPts val="1100"/>
              <a:buFont typeface="Arial"/>
              <a:buNone/>
            </a:pPr>
            <a:r>
              <a:rPr lang="en" sz="900">
                <a:solidFill>
                  <a:srgbClr val="777777"/>
                </a:solidFill>
                <a:highlight>
                  <a:srgbClr val="FFFFFF"/>
                </a:highlight>
              </a:rPr>
              <a:t>Posted on </a:t>
            </a:r>
            <a:r>
              <a:rPr lang="en" sz="900" u="sng">
                <a:solidFill>
                  <a:srgbClr val="777777"/>
                </a:solidFill>
                <a:highlight>
                  <a:srgbClr val="FFFFFF"/>
                </a:highlight>
                <a:hlinkClick r:id="rId4"/>
              </a:rPr>
              <a:t>December 17, 2012</a:t>
            </a:r>
            <a:endParaRPr sz="900" u="sng">
              <a:solidFill>
                <a:srgbClr val="777777"/>
              </a:solidFill>
              <a:highlight>
                <a:srgbClr val="FFFFFF"/>
              </a:highlight>
              <a:hlinkClick r:id="rId5"/>
            </a:endParaRPr>
          </a:p>
          <a:p>
            <a:pPr indent="0" lvl="0" marL="0">
              <a:spcBef>
                <a:spcPts val="0"/>
              </a:spcBef>
              <a:spcAft>
                <a:spcPts val="0"/>
              </a:spcAft>
              <a:buNone/>
            </a:pPr>
            <a:r>
              <a:t/>
            </a:r>
            <a:endParaRPr/>
          </a:p>
        </p:txBody>
      </p:sp>
      <p:sp>
        <p:nvSpPr>
          <p:cNvPr id="211" name="Shape 211"/>
          <p:cNvSpPr txBox="1"/>
          <p:nvPr>
            <p:ph idx="1" type="body"/>
          </p:nvPr>
        </p:nvSpPr>
        <p:spPr>
          <a:xfrm>
            <a:off x="236150" y="1228025"/>
            <a:ext cx="8520600" cy="3416400"/>
          </a:xfrm>
          <a:prstGeom prst="rect">
            <a:avLst/>
          </a:prstGeom>
        </p:spPr>
        <p:txBody>
          <a:bodyPr anchorCtr="0" anchor="t" bIns="91425" lIns="91425" spcFirstLastPara="1" rIns="91425" wrap="square" tIns="91425">
            <a:noAutofit/>
          </a:bodyPr>
          <a:lstStyle/>
          <a:p>
            <a:pPr indent="0" lvl="0" marL="2286000">
              <a:spcBef>
                <a:spcPts val="0"/>
              </a:spcBef>
              <a:spcAft>
                <a:spcPts val="0"/>
              </a:spcAft>
              <a:buNone/>
            </a:pPr>
            <a:r>
              <a:rPr lang="en" sz="2000">
                <a:latin typeface="Times"/>
                <a:ea typeface="Times"/>
                <a:cs typeface="Times"/>
                <a:sym typeface="Times"/>
              </a:rPr>
              <a:t>In 2009, Lovato was named an Honorary Ambassador of Education by American Partnership for Eosinophilic Disorders. She was in Disney Channel Original Movie Camp Rock along with Jonas Brothers. This movie was a huge hit that they had a second one made. This was big for Demi because it was her first big gig besides Barney.</a:t>
            </a:r>
            <a:endParaRPr sz="2000">
              <a:latin typeface="Times"/>
              <a:ea typeface="Times"/>
              <a:cs typeface="Times"/>
              <a:sym typeface="Times"/>
            </a:endParaRPr>
          </a:p>
          <a:p>
            <a:pPr indent="0" lvl="0" marL="0">
              <a:spcBef>
                <a:spcPts val="1600"/>
              </a:spcBef>
              <a:spcAft>
                <a:spcPts val="1600"/>
              </a:spcAft>
              <a:buNone/>
            </a:pPr>
            <a:r>
              <a:t/>
            </a:r>
            <a:endParaRPr>
              <a:latin typeface="Times"/>
              <a:ea typeface="Times"/>
              <a:cs typeface="Times"/>
              <a:sym typeface="Times"/>
            </a:endParaRPr>
          </a:p>
        </p:txBody>
      </p:sp>
      <p:sp>
        <p:nvSpPr>
          <p:cNvPr id="212" name="Shape 212"/>
          <p:cNvSpPr txBox="1"/>
          <p:nvPr/>
        </p:nvSpPr>
        <p:spPr>
          <a:xfrm>
            <a:off x="3281325" y="4207575"/>
            <a:ext cx="4232400" cy="49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213" name="Shape 213"/>
          <p:cNvPicPr preferRelativeResize="0"/>
          <p:nvPr/>
        </p:nvPicPr>
        <p:blipFill>
          <a:blip r:embed="rId6">
            <a:alphaModFix/>
          </a:blip>
          <a:stretch>
            <a:fillRect/>
          </a:stretch>
        </p:blipFill>
        <p:spPr>
          <a:xfrm>
            <a:off x="129000" y="1331750"/>
            <a:ext cx="2362200" cy="3276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txBox="1"/>
          <p:nvPr>
            <p:ph idx="1" type="body"/>
          </p:nvPr>
        </p:nvSpPr>
        <p:spPr>
          <a:xfrm>
            <a:off x="1201350" y="1512625"/>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latin typeface="Times"/>
                <a:ea typeface="Times"/>
                <a:cs typeface="Times"/>
                <a:sym typeface="Times"/>
              </a:rPr>
              <a:t>During her career Lovato has won over 50 awards, including:</a:t>
            </a:r>
            <a:endParaRPr>
              <a:latin typeface="Times"/>
              <a:ea typeface="Times"/>
              <a:cs typeface="Times"/>
              <a:sym typeface="Times"/>
            </a:endParaRPr>
          </a:p>
          <a:p>
            <a:pPr indent="0" lvl="0" marL="0">
              <a:spcBef>
                <a:spcPts val="1600"/>
              </a:spcBef>
              <a:spcAft>
                <a:spcPts val="0"/>
              </a:spcAft>
              <a:buNone/>
            </a:pPr>
            <a:r>
              <a:rPr lang="en">
                <a:latin typeface="Times"/>
                <a:ea typeface="Times"/>
                <a:cs typeface="Times"/>
                <a:sym typeface="Times"/>
              </a:rPr>
              <a:t>An award at MTV Video Music Awards; </a:t>
            </a:r>
            <a:endParaRPr>
              <a:latin typeface="Times"/>
              <a:ea typeface="Times"/>
              <a:cs typeface="Times"/>
              <a:sym typeface="Times"/>
            </a:endParaRPr>
          </a:p>
          <a:p>
            <a:pPr indent="0" lvl="0" marL="0">
              <a:spcBef>
                <a:spcPts val="1600"/>
              </a:spcBef>
              <a:spcAft>
                <a:spcPts val="0"/>
              </a:spcAft>
              <a:buNone/>
            </a:pPr>
            <a:r>
              <a:rPr lang="en">
                <a:latin typeface="Times"/>
                <a:ea typeface="Times"/>
                <a:cs typeface="Times"/>
                <a:sym typeface="Times"/>
              </a:rPr>
              <a:t>One award at the ALMA Awards; </a:t>
            </a:r>
            <a:endParaRPr>
              <a:latin typeface="Times"/>
              <a:ea typeface="Times"/>
              <a:cs typeface="Times"/>
              <a:sym typeface="Times"/>
            </a:endParaRPr>
          </a:p>
          <a:p>
            <a:pPr indent="0" lvl="0" marL="0">
              <a:spcBef>
                <a:spcPts val="1600"/>
              </a:spcBef>
              <a:spcAft>
                <a:spcPts val="0"/>
              </a:spcAft>
              <a:buNone/>
            </a:pPr>
            <a:r>
              <a:rPr lang="en">
                <a:latin typeface="Times"/>
                <a:ea typeface="Times"/>
                <a:cs typeface="Times"/>
                <a:sym typeface="Times"/>
              </a:rPr>
              <a:t>5 awards out of 12 nominations at the People’s Choice Awards; </a:t>
            </a:r>
            <a:endParaRPr>
              <a:latin typeface="Times"/>
              <a:ea typeface="Times"/>
              <a:cs typeface="Times"/>
              <a:sym typeface="Times"/>
            </a:endParaRPr>
          </a:p>
          <a:p>
            <a:pPr indent="0" lvl="0" marL="0">
              <a:spcBef>
                <a:spcPts val="1600"/>
              </a:spcBef>
              <a:spcAft>
                <a:spcPts val="0"/>
              </a:spcAft>
              <a:buNone/>
            </a:pPr>
            <a:r>
              <a:rPr lang="en">
                <a:latin typeface="Times"/>
                <a:ea typeface="Times"/>
                <a:cs typeface="Times"/>
                <a:sym typeface="Times"/>
              </a:rPr>
              <a:t>An award at the Latin Americans Music Awards. </a:t>
            </a:r>
            <a:endParaRPr>
              <a:latin typeface="Times"/>
              <a:ea typeface="Times"/>
              <a:cs typeface="Times"/>
              <a:sym typeface="Times"/>
            </a:endParaRPr>
          </a:p>
          <a:p>
            <a:pPr indent="0" lvl="0" marL="0">
              <a:spcBef>
                <a:spcPts val="1600"/>
              </a:spcBef>
              <a:spcAft>
                <a:spcPts val="1600"/>
              </a:spcAft>
              <a:buNone/>
            </a:pPr>
            <a:r>
              <a:rPr lang="en">
                <a:latin typeface="Times"/>
                <a:ea typeface="Times"/>
                <a:cs typeface="Times"/>
                <a:sym typeface="Times"/>
              </a:rPr>
              <a:t>In 2014 Lovato wa nominated for 6 World Music Awards and on 2016 she was nominated for Billboard Music Award and for Brit Award with Olly Murs.</a:t>
            </a:r>
            <a:endParaRPr>
              <a:latin typeface="Times"/>
              <a:ea typeface="Times"/>
              <a:cs typeface="Times"/>
              <a:sym typeface="Time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idx="1" type="body"/>
          </p:nvPr>
        </p:nvSpPr>
        <p:spPr>
          <a:xfrm>
            <a:off x="311700" y="307825"/>
            <a:ext cx="8520600" cy="4712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latin typeface="Times"/>
              <a:ea typeface="Times"/>
              <a:cs typeface="Times"/>
              <a:sym typeface="Times"/>
            </a:endParaRPr>
          </a:p>
          <a:p>
            <a:pPr indent="0" lvl="0" marL="0">
              <a:spcBef>
                <a:spcPts val="1600"/>
              </a:spcBef>
              <a:spcAft>
                <a:spcPts val="0"/>
              </a:spcAft>
              <a:buNone/>
            </a:pPr>
            <a:r>
              <a:t/>
            </a:r>
            <a:endParaRPr>
              <a:latin typeface="Times"/>
              <a:ea typeface="Times"/>
              <a:cs typeface="Times"/>
              <a:sym typeface="Times"/>
            </a:endParaRPr>
          </a:p>
          <a:p>
            <a:pPr indent="0" lvl="0" marL="0">
              <a:spcBef>
                <a:spcPts val="1600"/>
              </a:spcBef>
              <a:spcAft>
                <a:spcPts val="0"/>
              </a:spcAft>
              <a:buNone/>
            </a:pPr>
            <a:r>
              <a:rPr lang="en">
                <a:latin typeface="Times"/>
                <a:ea typeface="Times"/>
                <a:cs typeface="Times"/>
                <a:sym typeface="Times"/>
              </a:rPr>
              <a:t>Lovato was nominated for Best Pop Vocal Album at the 59th Grammy Awards for her Album Confident.</a:t>
            </a:r>
            <a:endParaRPr>
              <a:latin typeface="Times"/>
              <a:ea typeface="Times"/>
              <a:cs typeface="Times"/>
              <a:sym typeface="Times"/>
            </a:endParaRPr>
          </a:p>
          <a:p>
            <a:pPr indent="0" lvl="0" marL="0">
              <a:spcBef>
                <a:spcPts val="1600"/>
              </a:spcBef>
              <a:spcAft>
                <a:spcPts val="0"/>
              </a:spcAft>
              <a:buNone/>
            </a:pPr>
            <a:r>
              <a:rPr lang="en">
                <a:latin typeface="Times"/>
                <a:ea typeface="Times"/>
                <a:cs typeface="Times"/>
                <a:sym typeface="Times"/>
              </a:rPr>
              <a:t>Last year she released “DEMI LOVATO: Simply Complicated” a YouTube documentary that tells the story of her recovery.</a:t>
            </a:r>
            <a:endParaRPr>
              <a:latin typeface="Times"/>
              <a:ea typeface="Times"/>
              <a:cs typeface="Times"/>
              <a:sym typeface="Times"/>
            </a:endParaRPr>
          </a:p>
          <a:p>
            <a:pPr indent="0" lvl="0" marL="0">
              <a:spcBef>
                <a:spcPts val="1600"/>
              </a:spcBef>
              <a:spcAft>
                <a:spcPts val="0"/>
              </a:spcAft>
              <a:buClr>
                <a:schemeClr val="dk1"/>
              </a:buClr>
              <a:buSzPts val="1100"/>
              <a:buFont typeface="Arial"/>
              <a:buNone/>
            </a:pPr>
            <a:r>
              <a:rPr lang="en">
                <a:latin typeface="Times"/>
                <a:ea typeface="Times"/>
                <a:cs typeface="Times"/>
                <a:sym typeface="Times"/>
              </a:rPr>
              <a:t>In 2014 Demi ventured into the skincare business and announced her upcoming range of skincare products called “Devonne by Demi”</a:t>
            </a:r>
            <a:endParaRPr>
              <a:latin typeface="Times"/>
              <a:ea typeface="Times"/>
              <a:cs typeface="Times"/>
              <a:sym typeface="Times"/>
            </a:endParaRPr>
          </a:p>
          <a:p>
            <a:pPr indent="0" lvl="0" marL="0">
              <a:spcBef>
                <a:spcPts val="1600"/>
              </a:spcBef>
              <a:spcAft>
                <a:spcPts val="1600"/>
              </a:spcAft>
              <a:buNone/>
            </a:pPr>
            <a:r>
              <a:t/>
            </a:r>
            <a:endParaRPr/>
          </a:p>
        </p:txBody>
      </p:sp>
      <p:pic>
        <p:nvPicPr>
          <p:cNvPr id="225" name="Shape 225"/>
          <p:cNvPicPr preferRelativeResize="0"/>
          <p:nvPr/>
        </p:nvPicPr>
        <p:blipFill>
          <a:blip r:embed="rId3">
            <a:alphaModFix/>
          </a:blip>
          <a:stretch>
            <a:fillRect/>
          </a:stretch>
        </p:blipFill>
        <p:spPr>
          <a:xfrm>
            <a:off x="5830225" y="2840625"/>
            <a:ext cx="3236776" cy="2251450"/>
          </a:xfrm>
          <a:prstGeom prst="rect">
            <a:avLst/>
          </a:prstGeom>
          <a:noFill/>
          <a:ln>
            <a:noFill/>
          </a:ln>
        </p:spPr>
      </p:pic>
      <p:pic>
        <p:nvPicPr>
          <p:cNvPr id="226" name="Shape 226"/>
          <p:cNvPicPr preferRelativeResize="0"/>
          <p:nvPr/>
        </p:nvPicPr>
        <p:blipFill>
          <a:blip r:embed="rId4">
            <a:alphaModFix/>
          </a:blip>
          <a:stretch>
            <a:fillRect/>
          </a:stretch>
        </p:blipFill>
        <p:spPr>
          <a:xfrm>
            <a:off x="86000" y="2699125"/>
            <a:ext cx="4834250" cy="2392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1297500" y="393750"/>
            <a:ext cx="7038900" cy="914100"/>
          </a:xfrm>
          <a:prstGeom prst="rect">
            <a:avLst/>
          </a:prstGeom>
        </p:spPr>
        <p:txBody>
          <a:bodyPr anchorCtr="0" anchor="b" bIns="91425" lIns="91425" spcFirstLastPara="1" rIns="91425" wrap="square" tIns="91425">
            <a:noAutofit/>
          </a:bodyPr>
          <a:lstStyle/>
          <a:p>
            <a:pPr indent="0" lvl="0" marL="0" algn="ctr">
              <a:spcBef>
                <a:spcPts val="0"/>
              </a:spcBef>
              <a:spcAft>
                <a:spcPts val="0"/>
              </a:spcAft>
              <a:buNone/>
            </a:pPr>
            <a:r>
              <a:rPr b="1" lang="en">
                <a:latin typeface="Times"/>
                <a:ea typeface="Times"/>
                <a:cs typeface="Times"/>
                <a:sym typeface="Times"/>
              </a:rPr>
              <a:t>Demi Lovato basic information</a:t>
            </a:r>
            <a:endParaRPr b="1">
              <a:latin typeface="Times"/>
              <a:ea typeface="Times"/>
              <a:cs typeface="Times"/>
              <a:sym typeface="Times"/>
            </a:endParaRPr>
          </a:p>
          <a:p>
            <a:pPr indent="0" lvl="0" marL="0">
              <a:spcBef>
                <a:spcPts val="0"/>
              </a:spcBef>
              <a:spcAft>
                <a:spcPts val="0"/>
              </a:spcAft>
              <a:buNone/>
            </a:pPr>
            <a:r>
              <a:t/>
            </a:r>
            <a:endParaRPr b="1">
              <a:latin typeface="Times"/>
              <a:ea typeface="Times"/>
              <a:cs typeface="Times"/>
              <a:sym typeface="Times"/>
            </a:endParaRPr>
          </a:p>
        </p:txBody>
      </p:sp>
      <p:sp>
        <p:nvSpPr>
          <p:cNvPr id="142" name="Shape 142"/>
          <p:cNvSpPr txBox="1"/>
          <p:nvPr>
            <p:ph idx="1" type="body"/>
          </p:nvPr>
        </p:nvSpPr>
        <p:spPr>
          <a:xfrm>
            <a:off x="514850" y="1582325"/>
            <a:ext cx="5306100" cy="291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800">
                <a:latin typeface="Times"/>
                <a:ea typeface="Times"/>
                <a:cs typeface="Times"/>
                <a:sym typeface="Times"/>
              </a:rPr>
              <a:t>Demetria Devonne Lovato was born on August 20. 1992 in Albuquerque, New Mexico to former Dallas Cowboys cheerleader Dianna De La Garza and engineer and musician Patric Martin Lovato.  She has an older sister named Dallas and younger maternal half-sister, actress Medison De La Garza. Lovato was raised in Dallas, Texas.</a:t>
            </a:r>
            <a:endParaRPr sz="1800">
              <a:latin typeface="Times"/>
              <a:ea typeface="Times"/>
              <a:cs typeface="Times"/>
              <a:sym typeface="Times"/>
            </a:endParaRPr>
          </a:p>
          <a:p>
            <a:pPr indent="0" lvl="0" marL="0">
              <a:spcBef>
                <a:spcPts val="1600"/>
              </a:spcBef>
              <a:spcAft>
                <a:spcPts val="1600"/>
              </a:spcAft>
              <a:buNone/>
            </a:pPr>
            <a:r>
              <a:t/>
            </a:r>
            <a:endParaRPr sz="1600">
              <a:latin typeface="Times"/>
              <a:ea typeface="Times"/>
              <a:cs typeface="Times"/>
              <a:sym typeface="Times"/>
            </a:endParaRPr>
          </a:p>
        </p:txBody>
      </p:sp>
      <p:pic>
        <p:nvPicPr>
          <p:cNvPr id="143" name="Shape 143"/>
          <p:cNvPicPr preferRelativeResize="0"/>
          <p:nvPr/>
        </p:nvPicPr>
        <p:blipFill>
          <a:blip r:embed="rId3">
            <a:alphaModFix/>
          </a:blip>
          <a:stretch>
            <a:fillRect/>
          </a:stretch>
        </p:blipFill>
        <p:spPr>
          <a:xfrm>
            <a:off x="6034950" y="1272500"/>
            <a:ext cx="2892661" cy="353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1" lang="en">
                <a:latin typeface="Times"/>
                <a:ea typeface="Times"/>
                <a:cs typeface="Times"/>
                <a:sym typeface="Times"/>
              </a:rPr>
              <a:t>Beginning of a career</a:t>
            </a:r>
            <a:endParaRPr b="1">
              <a:latin typeface="Times"/>
              <a:ea typeface="Times"/>
              <a:cs typeface="Times"/>
              <a:sym typeface="Times"/>
            </a:endParaRPr>
          </a:p>
        </p:txBody>
      </p:sp>
      <p:sp>
        <p:nvSpPr>
          <p:cNvPr id="149" name="Shape 149"/>
          <p:cNvSpPr txBox="1"/>
          <p:nvPr>
            <p:ph idx="1" type="body"/>
          </p:nvPr>
        </p:nvSpPr>
        <p:spPr>
          <a:xfrm>
            <a:off x="3295975" y="1567550"/>
            <a:ext cx="50406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1800">
                <a:latin typeface="Times"/>
                <a:ea typeface="Times"/>
                <a:cs typeface="Times"/>
                <a:sym typeface="Times"/>
              </a:rPr>
              <a:t>In 2002, she began her acting career on the children’s television series Barney &amp; Friends as Angela. She began playing piano at age seven and guitar at ten, when she also began dancing and acting classes.She later became a spokesperson for the anti-bullying organization pacer and appeared on America's Next Top Model to speak out against bullying.</a:t>
            </a:r>
            <a:endParaRPr sz="1800">
              <a:latin typeface="Times"/>
              <a:ea typeface="Times"/>
              <a:cs typeface="Times"/>
              <a:sym typeface="Times"/>
            </a:endParaRPr>
          </a:p>
        </p:txBody>
      </p:sp>
      <p:pic>
        <p:nvPicPr>
          <p:cNvPr id="150" name="Shape 150"/>
          <p:cNvPicPr preferRelativeResize="0"/>
          <p:nvPr/>
        </p:nvPicPr>
        <p:blipFill>
          <a:blip r:embed="rId3">
            <a:alphaModFix/>
          </a:blip>
          <a:stretch>
            <a:fillRect/>
          </a:stretch>
        </p:blipFill>
        <p:spPr>
          <a:xfrm>
            <a:off x="727500" y="1305025"/>
            <a:ext cx="2190750" cy="343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1297500" y="393750"/>
            <a:ext cx="7038900" cy="9141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b="1" lang="en" sz="3000">
                <a:latin typeface="Times"/>
                <a:ea typeface="Times"/>
                <a:cs typeface="Times"/>
                <a:sym typeface="Times"/>
              </a:rPr>
              <a:t>L</a:t>
            </a:r>
            <a:r>
              <a:rPr b="1" lang="en" sz="3000">
                <a:latin typeface="Times"/>
                <a:ea typeface="Times"/>
                <a:cs typeface="Times"/>
                <a:sym typeface="Times"/>
              </a:rPr>
              <a:t>ove life Demi Lovato</a:t>
            </a:r>
            <a:r>
              <a:rPr lang="en"/>
              <a:t> </a:t>
            </a:r>
            <a:endParaRPr/>
          </a:p>
        </p:txBody>
      </p:sp>
      <p:sp>
        <p:nvSpPr>
          <p:cNvPr id="174" name="Shape 17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1371600" algn="just">
              <a:spcBef>
                <a:spcPts val="0"/>
              </a:spcBef>
              <a:spcAft>
                <a:spcPts val="1600"/>
              </a:spcAft>
              <a:buNone/>
            </a:pPr>
            <a:r>
              <a:rPr lang="en" sz="1500">
                <a:latin typeface="Times"/>
                <a:ea typeface="Times"/>
                <a:cs typeface="Times"/>
                <a:sym typeface="Times"/>
              </a:rPr>
              <a:t>Demi Lovato has been in the spotlight for a long time, so it’s no wonder she’s been linked to a few difference men. Some  have only been brief flings you probably don’t even remember, while others have been around for years and left a mark when things ended. From a relationship she had when she first started out her career in 2007 to her long - term BFs, here’s a look at Demi’s love life </a:t>
            </a:r>
            <a:endParaRPr sz="1500">
              <a:latin typeface="Times"/>
              <a:ea typeface="Times"/>
              <a:cs typeface="Times"/>
              <a:sym typeface="Times"/>
            </a:endParaRPr>
          </a:p>
        </p:txBody>
      </p:sp>
      <p:pic>
        <p:nvPicPr>
          <p:cNvPr id="175" name="Shape 175"/>
          <p:cNvPicPr preferRelativeResize="0"/>
          <p:nvPr/>
        </p:nvPicPr>
        <p:blipFill>
          <a:blip r:embed="rId3">
            <a:alphaModFix/>
          </a:blip>
          <a:stretch>
            <a:fillRect/>
          </a:stretch>
        </p:blipFill>
        <p:spPr>
          <a:xfrm>
            <a:off x="0" y="1077025"/>
            <a:ext cx="2593449" cy="3222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1828800" algn="just">
              <a:spcBef>
                <a:spcPts val="0"/>
              </a:spcBef>
              <a:spcAft>
                <a:spcPts val="1600"/>
              </a:spcAft>
              <a:buNone/>
            </a:pPr>
            <a:r>
              <a:rPr lang="en" sz="1500">
                <a:latin typeface="Times"/>
                <a:ea typeface="Times"/>
                <a:cs typeface="Times"/>
                <a:sym typeface="Times"/>
              </a:rPr>
              <a:t>Demi Lovato</a:t>
            </a:r>
            <a:r>
              <a:rPr lang="en" sz="1500">
                <a:latin typeface="Times"/>
                <a:ea typeface="Times"/>
                <a:cs typeface="Times"/>
                <a:sym typeface="Times"/>
              </a:rPr>
              <a:t>’s mother Dianka also revealed that she has hope for the former couple, who split back in June 2016 after six years of dating, saying, “They‘re amazing friends and hopefully one day it will be more than that.  And if it’s not not i, that will be up to her, I guess. But I do like them  together.” </a:t>
            </a:r>
            <a:endParaRPr sz="1500">
              <a:latin typeface="Times"/>
              <a:ea typeface="Times"/>
              <a:cs typeface="Times"/>
              <a:sym typeface="Times"/>
            </a:endParaRPr>
          </a:p>
        </p:txBody>
      </p:sp>
      <p:pic>
        <p:nvPicPr>
          <p:cNvPr id="181" name="Shape 181"/>
          <p:cNvPicPr preferRelativeResize="0"/>
          <p:nvPr/>
        </p:nvPicPr>
        <p:blipFill>
          <a:blip r:embed="rId4">
            <a:alphaModFix/>
          </a:blip>
          <a:stretch>
            <a:fillRect/>
          </a:stretch>
        </p:blipFill>
        <p:spPr>
          <a:xfrm>
            <a:off x="0" y="1412425"/>
            <a:ext cx="3058299" cy="2608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1828800" algn="just">
              <a:spcBef>
                <a:spcPts val="0"/>
              </a:spcBef>
              <a:spcAft>
                <a:spcPts val="1600"/>
              </a:spcAft>
              <a:buNone/>
            </a:pPr>
            <a:r>
              <a:rPr lang="en" sz="1500">
                <a:latin typeface="Times"/>
                <a:ea typeface="Times"/>
                <a:cs typeface="Times"/>
                <a:sym typeface="Times"/>
              </a:rPr>
              <a:t>Demi admitted s</a:t>
            </a:r>
            <a:r>
              <a:rPr lang="en" sz="1500">
                <a:latin typeface="Times"/>
                <a:ea typeface="Times"/>
                <a:cs typeface="Times"/>
                <a:sym typeface="Times"/>
              </a:rPr>
              <a:t>he was still in love with Willmer in her 2017 YouTube documentary, Simply Complicated. ‘I think my heart is always with Willmer “, the’ Sorry Not Sorry” singer  confessed.  “You don’t share six years with somebody and vice versa.  I’m pretty sure I am not going to meet anybody that compares to him, but I’m trying to keep an open heart and an open wind when  it comes to that “. </a:t>
            </a:r>
            <a:endParaRPr sz="1500">
              <a:latin typeface="Times"/>
              <a:ea typeface="Times"/>
              <a:cs typeface="Times"/>
              <a:sym typeface="Times"/>
            </a:endParaRPr>
          </a:p>
        </p:txBody>
      </p:sp>
      <p:pic>
        <p:nvPicPr>
          <p:cNvPr id="187" name="Shape 187"/>
          <p:cNvPicPr preferRelativeResize="0"/>
          <p:nvPr/>
        </p:nvPicPr>
        <p:blipFill>
          <a:blip r:embed="rId4">
            <a:alphaModFix/>
          </a:blip>
          <a:stretch>
            <a:fillRect/>
          </a:stretch>
        </p:blipFill>
        <p:spPr>
          <a:xfrm>
            <a:off x="522599" y="1307850"/>
            <a:ext cx="2326853" cy="2911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