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unito"/>
      <p:regular r:id="rId24"/>
      <p:bold r:id="rId25"/>
      <p:italic r:id="rId26"/>
      <p:boldItalic r:id="rId27"/>
    </p:embeddedFont>
    <p:embeddedFont>
      <p:font typeface="Lobster"/>
      <p:regular r:id="rId28"/>
    </p:embeddedFont>
    <p:embeddedFont>
      <p:font typeface="Maven Pro"/>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5" name="Milena Tasić"/>
  <p:cmAuthor clrIdx="1" id="1" initials="" lastIdx="1" name="Mia Durbab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Lobster-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aven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30T08:36:51.552">
    <p:pos x="6000" y="0"/>
    <p:text>Насловна страна треба да садржи ко је радио презентацију (authors), предмет (subject) и наставника (teacher).</p:text>
  </p:cm>
  <p:cm authorId="1" idx="1" dt="2018-04-30T08:36:51.552">
    <p:pos x="6000" y="100"/>
    <p:text>hvala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30T18:48:22.443">
    <p:pos x="6000" y="0"/>
    <p:text>ukrasi</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30T18:49:03.464">
    <p:pos x="6000" y="0"/>
    <p:tex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4-29T21:40:42.551">
    <p:pos x="6000" y="0"/>
    <p:text>nije baš najbolji engleski</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8-04-01T16:28:15.782">
    <p:pos x="6000" y="0"/>
    <p:text>Рок је 30.4.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 Id="rId4" Type="http://schemas.openxmlformats.org/officeDocument/2006/relationships/image" Target="../media/image12.jp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1" Type="http://schemas.openxmlformats.org/officeDocument/2006/relationships/hyperlink" Target="http://justinbieber.wikia.com/wiki/My_Worlds_Acoustic_(2010)" TargetMode="External"/><Relationship Id="rId10" Type="http://schemas.openxmlformats.org/officeDocument/2006/relationships/hyperlink" Target="http://justinbieber.wikia.com/wiki/My_Worlds:_The_Collection" TargetMode="External"/><Relationship Id="rId13" Type="http://schemas.openxmlformats.org/officeDocument/2006/relationships/hyperlink" Target="http://justinbieber.wikia.com/wiki/Under_The_Mistletoe" TargetMode="External"/><Relationship Id="rId12" Type="http://schemas.openxmlformats.org/officeDocument/2006/relationships/hyperlink" Target="http://justinbieber.wikia.com/wiki/Never_Say_Never:_The_Remixes"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n.wikipedia.org/wiki/YouTube" TargetMode="External"/><Relationship Id="rId4" Type="http://schemas.openxmlformats.org/officeDocument/2006/relationships/hyperlink" Target="https://en.wikipedia.org/wiki/RBMG_Records" TargetMode="External"/><Relationship Id="rId9" Type="http://schemas.openxmlformats.org/officeDocument/2006/relationships/hyperlink" Target="http://justinbieber.wikia.com/wiki/My_Worlds" TargetMode="External"/><Relationship Id="rId15" Type="http://schemas.openxmlformats.org/officeDocument/2006/relationships/hyperlink" Target="http://justinbieber.wikia.com/wiki/Believe_Acoustic_(2013)" TargetMode="External"/><Relationship Id="rId14" Type="http://schemas.openxmlformats.org/officeDocument/2006/relationships/hyperlink" Target="http://justinbieber.wikia.com/wiki/Believe" TargetMode="External"/><Relationship Id="rId17" Type="http://schemas.openxmlformats.org/officeDocument/2006/relationships/hyperlink" Target="http://justinbieber.wikia.com/wiki/Purpose" TargetMode="External"/><Relationship Id="rId16" Type="http://schemas.openxmlformats.org/officeDocument/2006/relationships/hyperlink" Target="http://justinbieber.wikia.com/wiki/Journals" TargetMode="External"/><Relationship Id="rId5" Type="http://schemas.openxmlformats.org/officeDocument/2006/relationships/hyperlink" Target="https://en.wikipedia.org/wiki/Extended_play" TargetMode="External"/><Relationship Id="rId6" Type="http://schemas.openxmlformats.org/officeDocument/2006/relationships/hyperlink" Target="https://en.wikipedia.org/wiki/My_World_(EP)" TargetMode="External"/><Relationship Id="rId7" Type="http://schemas.openxmlformats.org/officeDocument/2006/relationships/hyperlink" Target="http://justinbieber.wikia.com/wiki/My_World" TargetMode="External"/><Relationship Id="rId8" Type="http://schemas.openxmlformats.org/officeDocument/2006/relationships/hyperlink" Target="http://justinbieber.wikia.com/wiki/My_World_2.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n.wikipedia.org/wiki/What_Do_You_Mean%3F" TargetMode="External"/><Relationship Id="rId4" Type="http://schemas.openxmlformats.org/officeDocument/2006/relationships/hyperlink" Target="https://en.wikipedia.org/wiki/Purpose_(Justin_Bieber_album)" TargetMode="External"/><Relationship Id="rId5" Type="http://schemas.openxmlformats.org/officeDocument/2006/relationships/hyperlink" Target="https://en.wikipedia.org/wiki/Sorry_(Justin_Bieber_song)" TargetMode="Externa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FF"/>
        </a:solidFill>
      </p:bgPr>
    </p:bg>
    <p:spTree>
      <p:nvGrpSpPr>
        <p:cNvPr id="276" name="Shape 276"/>
        <p:cNvGrpSpPr/>
        <p:nvPr/>
      </p:nvGrpSpPr>
      <p:grpSpPr>
        <a:xfrm>
          <a:off x="0" y="0"/>
          <a:ext cx="0" cy="0"/>
          <a:chOff x="0" y="0"/>
          <a:chExt cx="0" cy="0"/>
        </a:xfrm>
      </p:grpSpPr>
      <p:sp>
        <p:nvSpPr>
          <p:cNvPr id="277" name="Shape 277"/>
          <p:cNvSpPr txBox="1"/>
          <p:nvPr>
            <p:ph type="ctrTitle"/>
          </p:nvPr>
        </p:nvSpPr>
        <p:spPr>
          <a:xfrm>
            <a:off x="590650" y="1497138"/>
            <a:ext cx="4255500" cy="18729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i="1" lang="en"/>
              <a:t>Justin Drew Bieber </a:t>
            </a:r>
            <a:endParaRPr i="1"/>
          </a:p>
        </p:txBody>
      </p:sp>
      <p:sp>
        <p:nvSpPr>
          <p:cNvPr id="278" name="Shape 278"/>
          <p:cNvSpPr txBox="1"/>
          <p:nvPr>
            <p:ph idx="1" type="subTitle"/>
          </p:nvPr>
        </p:nvSpPr>
        <p:spPr>
          <a:xfrm>
            <a:off x="1548750" y="3854400"/>
            <a:ext cx="3447600" cy="1136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AUTHORS:Natalija Grbic,Mia Durbaba,Marija Praizovic,Marija Misic,Andjela Filic,Jovana Georgiev </a:t>
            </a:r>
            <a:endParaRPr/>
          </a:p>
          <a:p>
            <a:pPr indent="0" lvl="0" marL="0">
              <a:spcBef>
                <a:spcPts val="0"/>
              </a:spcBef>
              <a:spcAft>
                <a:spcPts val="0"/>
              </a:spcAft>
              <a:buNone/>
            </a:pPr>
            <a:r>
              <a:rPr lang="en"/>
              <a:t>TEACHER:Milena Tasic</a:t>
            </a:r>
            <a:endParaRPr/>
          </a:p>
        </p:txBody>
      </p:sp>
      <p:pic>
        <p:nvPicPr>
          <p:cNvPr id="279" name="Shape 279"/>
          <p:cNvPicPr preferRelativeResize="0"/>
          <p:nvPr/>
        </p:nvPicPr>
        <p:blipFill>
          <a:blip r:embed="rId4">
            <a:alphaModFix/>
          </a:blip>
          <a:stretch>
            <a:fillRect/>
          </a:stretch>
        </p:blipFill>
        <p:spPr>
          <a:xfrm>
            <a:off x="5231900" y="152400"/>
            <a:ext cx="3235038" cy="4838698"/>
          </a:xfrm>
          <a:prstGeom prst="rect">
            <a:avLst/>
          </a:prstGeom>
          <a:noFill/>
          <a:ln>
            <a:noFill/>
          </a:ln>
        </p:spPr>
      </p:pic>
      <p:sp>
        <p:nvSpPr>
          <p:cNvPr id="280" name="Shape 280"/>
          <p:cNvSpPr/>
          <p:nvPr/>
        </p:nvSpPr>
        <p:spPr>
          <a:xfrm>
            <a:off x="7130200" y="3566400"/>
            <a:ext cx="1272600" cy="1272600"/>
          </a:xfrm>
          <a:prstGeom prst="hear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81" name="Shape 281"/>
          <p:cNvCxnSpPr/>
          <p:nvPr/>
        </p:nvCxnSpPr>
        <p:spPr>
          <a:xfrm flipH="1">
            <a:off x="7708125" y="3582175"/>
            <a:ext cx="914700" cy="744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Best selling albums</a:t>
            </a:r>
            <a:endParaRPr/>
          </a:p>
        </p:txBody>
      </p:sp>
      <p:sp>
        <p:nvSpPr>
          <p:cNvPr id="350" name="Shape 35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HIS TATTOOS</a:t>
            </a:r>
            <a:endParaRPr/>
          </a:p>
        </p:txBody>
      </p:sp>
      <p:sp>
        <p:nvSpPr>
          <p:cNvPr id="356" name="Shape 356"/>
          <p:cNvSpPr txBox="1"/>
          <p:nvPr>
            <p:ph idx="1" type="body"/>
          </p:nvPr>
        </p:nvSpPr>
        <p:spPr>
          <a:xfrm>
            <a:off x="185600" y="1524500"/>
            <a:ext cx="5580600" cy="3168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lang="en" sz="2400"/>
              <a:t>Tattoos are the big part of his life.</a:t>
            </a:r>
            <a:endParaRPr sz="2400"/>
          </a:p>
          <a:p>
            <a:pPr indent="0" lvl="0" marL="0">
              <a:spcBef>
                <a:spcPts val="1600"/>
              </a:spcBef>
              <a:spcAft>
                <a:spcPts val="0"/>
              </a:spcAft>
              <a:buNone/>
            </a:pPr>
            <a:r>
              <a:rPr lang="en" sz="1200"/>
              <a:t>Every single tattoo on his body has a very big meaning to him, because most of them are related to God or his family.</a:t>
            </a:r>
            <a:endParaRPr sz="1200"/>
          </a:p>
          <a:p>
            <a:pPr indent="0" lvl="0" marL="0">
              <a:spcBef>
                <a:spcPts val="1600"/>
              </a:spcBef>
              <a:spcAft>
                <a:spcPts val="0"/>
              </a:spcAft>
              <a:buNone/>
            </a:pPr>
            <a:r>
              <a:rPr lang="en" sz="1200"/>
              <a:t>His first tattoo is the one that says BELIEVE, also that tattoo has so many meanings but the top 3 are.</a:t>
            </a:r>
            <a:endParaRPr sz="1200"/>
          </a:p>
          <a:p>
            <a:pPr indent="0" lvl="0" marL="0">
              <a:spcBef>
                <a:spcPts val="1600"/>
              </a:spcBef>
              <a:spcAft>
                <a:spcPts val="0"/>
              </a:spcAft>
              <a:buNone/>
            </a:pPr>
            <a:r>
              <a:rPr lang="en" sz="1200"/>
              <a:t>1.his faith in God </a:t>
            </a:r>
            <a:endParaRPr sz="1200"/>
          </a:p>
          <a:p>
            <a:pPr indent="0" lvl="0" marL="0">
              <a:spcBef>
                <a:spcPts val="1600"/>
              </a:spcBef>
              <a:spcAft>
                <a:spcPts val="0"/>
              </a:spcAft>
              <a:buNone/>
            </a:pPr>
            <a:r>
              <a:rPr lang="en" sz="1200"/>
              <a:t>2.believe is also the name of his number one album</a:t>
            </a:r>
            <a:endParaRPr sz="1200"/>
          </a:p>
          <a:p>
            <a:pPr indent="0" lvl="0" marL="0">
              <a:spcBef>
                <a:spcPts val="1600"/>
              </a:spcBef>
              <a:spcAft>
                <a:spcPts val="1600"/>
              </a:spcAft>
              <a:buNone/>
            </a:pPr>
            <a:r>
              <a:rPr lang="en" sz="1200"/>
              <a:t>3.and the last but not the least reason is because of his life motto that goes “ALWAYS BELIEVE”</a:t>
            </a:r>
            <a:endParaRPr sz="1200"/>
          </a:p>
        </p:txBody>
      </p:sp>
      <p:pic>
        <p:nvPicPr>
          <p:cNvPr id="357" name="Shape 357"/>
          <p:cNvPicPr preferRelativeResize="0"/>
          <p:nvPr/>
        </p:nvPicPr>
        <p:blipFill>
          <a:blip r:embed="rId3">
            <a:alphaModFix/>
          </a:blip>
          <a:stretch>
            <a:fillRect/>
          </a:stretch>
        </p:blipFill>
        <p:spPr>
          <a:xfrm>
            <a:off x="5766325" y="605225"/>
            <a:ext cx="3022701" cy="4087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1303800" y="598575"/>
            <a:ext cx="7030500" cy="634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FUN FACTS</a:t>
            </a:r>
            <a:endParaRPr/>
          </a:p>
        </p:txBody>
      </p:sp>
      <p:sp>
        <p:nvSpPr>
          <p:cNvPr id="363" name="Shape 363"/>
          <p:cNvSpPr txBox="1"/>
          <p:nvPr>
            <p:ph idx="1" type="body"/>
          </p:nvPr>
        </p:nvSpPr>
        <p:spPr>
          <a:xfrm>
            <a:off x="265125" y="2386150"/>
            <a:ext cx="8444400" cy="245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 never had the same hair for more than a month.He likes to experiment a lot.at first he had a “BEAB WAVE” as everyone said,that he cut it and colored it blue.Now he has a brown hair and he is trying to recover it.</a:t>
            </a:r>
            <a:endParaRPr/>
          </a:p>
          <a:p>
            <a:pPr indent="0" lvl="0" marL="0">
              <a:spcBef>
                <a:spcPts val="1600"/>
              </a:spcBef>
              <a:spcAft>
                <a:spcPts val="0"/>
              </a:spcAft>
              <a:buNone/>
            </a:pPr>
            <a:r>
              <a:rPr lang="en"/>
              <a:t>The thing that is most important to him about his performances is dancing and equipment,so he has a big team that does that for him.Besides the big team his the one that does organization and in every rehearse his the coach.When he was preparing for his number one world tour he was at the dncing studio for 14 hours.</a:t>
            </a:r>
            <a:endParaRPr/>
          </a:p>
          <a:p>
            <a:pPr indent="0" lvl="0" marL="0">
              <a:spcBef>
                <a:spcPts val="1600"/>
              </a:spcBef>
              <a:spcAft>
                <a:spcPts val="0"/>
              </a:spcAft>
              <a:buNone/>
            </a:pPr>
            <a:r>
              <a:rPr lang="en"/>
              <a:t>Also for the song “BEAUTY AND BEAST” he was the one that did every single thing.From the music video to editing and filming.So that was his first baby as he likes to call it.</a:t>
            </a:r>
            <a:endParaRPr/>
          </a:p>
          <a:p>
            <a:pPr indent="0" lvl="0" marL="0">
              <a:spcBef>
                <a:spcPts val="1600"/>
              </a:spcBef>
              <a:spcAft>
                <a:spcPts val="1600"/>
              </a:spcAft>
              <a:buNone/>
            </a:pPr>
            <a:r>
              <a:t/>
            </a:r>
            <a:endParaRPr/>
          </a:p>
        </p:txBody>
      </p:sp>
      <p:pic>
        <p:nvPicPr>
          <p:cNvPr id="364" name="Shape 364"/>
          <p:cNvPicPr preferRelativeResize="0"/>
          <p:nvPr/>
        </p:nvPicPr>
        <p:blipFill>
          <a:blip r:embed="rId4">
            <a:alphaModFix/>
          </a:blip>
          <a:stretch>
            <a:fillRect/>
          </a:stretch>
        </p:blipFill>
        <p:spPr>
          <a:xfrm>
            <a:off x="3831100" y="121150"/>
            <a:ext cx="4878374" cy="2079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1303850" y="598575"/>
            <a:ext cx="7030500" cy="702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Justin Bieber and his girlfriends </a:t>
            </a:r>
            <a:endParaRPr/>
          </a:p>
        </p:txBody>
      </p:sp>
      <p:sp>
        <p:nvSpPr>
          <p:cNvPr id="370" name="Shape 370"/>
          <p:cNvSpPr txBox="1"/>
          <p:nvPr>
            <p:ph idx="1" type="body"/>
          </p:nvPr>
        </p:nvSpPr>
        <p:spPr>
          <a:xfrm>
            <a:off x="284950" y="1300575"/>
            <a:ext cx="8049300" cy="363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2400">
                <a:solidFill>
                  <a:srgbClr val="000000"/>
                </a:solidFill>
                <a:highlight>
                  <a:srgbClr val="FFFFFF"/>
                </a:highlight>
                <a:latin typeface="Arial"/>
                <a:ea typeface="Arial"/>
                <a:cs typeface="Arial"/>
                <a:sym typeface="Arial"/>
              </a:rPr>
              <a:t>Ever since Justin Bieber rose to fame in 2008, the heartthrob singer has been romantically linked to many of Hollywood’s hottest stars. While </a:t>
            </a:r>
            <a:r>
              <a:rPr b="1" lang="en" sz="2400">
                <a:solidFill>
                  <a:srgbClr val="000000"/>
                </a:solidFill>
                <a:highlight>
                  <a:srgbClr val="FFFFFF"/>
                </a:highlight>
                <a:latin typeface="Arial"/>
                <a:ea typeface="Arial"/>
                <a:cs typeface="Arial"/>
                <a:sym typeface="Arial"/>
              </a:rPr>
              <a:t>Selena Gomez</a:t>
            </a:r>
            <a:r>
              <a:rPr lang="en" sz="2400">
                <a:solidFill>
                  <a:srgbClr val="000000"/>
                </a:solidFill>
                <a:highlight>
                  <a:srgbClr val="FFFFFF"/>
                </a:highlight>
                <a:latin typeface="Arial"/>
                <a:ea typeface="Arial"/>
                <a:cs typeface="Arial"/>
                <a:sym typeface="Arial"/>
              </a:rPr>
              <a:t> is probably his most famous romance, she certainly isn’t his only one!  </a:t>
            </a:r>
            <a:endParaRPr sz="2400"/>
          </a:p>
        </p:txBody>
      </p:sp>
      <p:pic>
        <p:nvPicPr>
          <p:cNvPr id="371" name="Shape 371"/>
          <p:cNvPicPr preferRelativeResize="0"/>
          <p:nvPr/>
        </p:nvPicPr>
        <p:blipFill>
          <a:blip r:embed="rId3">
            <a:alphaModFix/>
          </a:blip>
          <a:stretch>
            <a:fillRect/>
          </a:stretch>
        </p:blipFill>
        <p:spPr>
          <a:xfrm rot="1767383">
            <a:off x="7954306" y="415557"/>
            <a:ext cx="949163" cy="949163"/>
          </a:xfrm>
          <a:prstGeom prst="rect">
            <a:avLst/>
          </a:prstGeom>
          <a:noFill/>
          <a:ln>
            <a:noFill/>
          </a:ln>
        </p:spPr>
      </p:pic>
      <p:pic>
        <p:nvPicPr>
          <p:cNvPr id="372" name="Shape 372"/>
          <p:cNvPicPr preferRelativeResize="0"/>
          <p:nvPr/>
        </p:nvPicPr>
        <p:blipFill>
          <a:blip r:embed="rId3">
            <a:alphaModFix/>
          </a:blip>
          <a:stretch>
            <a:fillRect/>
          </a:stretch>
        </p:blipFill>
        <p:spPr>
          <a:xfrm rot="1767383">
            <a:off x="8022806" y="4022307"/>
            <a:ext cx="949163" cy="949163"/>
          </a:xfrm>
          <a:prstGeom prst="rect">
            <a:avLst/>
          </a:prstGeom>
          <a:noFill/>
          <a:ln>
            <a:noFill/>
          </a:ln>
        </p:spPr>
      </p:pic>
      <p:pic>
        <p:nvPicPr>
          <p:cNvPr id="373" name="Shape 373"/>
          <p:cNvPicPr preferRelativeResize="0"/>
          <p:nvPr/>
        </p:nvPicPr>
        <p:blipFill>
          <a:blip r:embed="rId3">
            <a:alphaModFix/>
          </a:blip>
          <a:stretch>
            <a:fillRect/>
          </a:stretch>
        </p:blipFill>
        <p:spPr>
          <a:xfrm rot="-3590644">
            <a:off x="174181" y="174182"/>
            <a:ext cx="949162" cy="949162"/>
          </a:xfrm>
          <a:prstGeom prst="rect">
            <a:avLst/>
          </a:prstGeom>
          <a:noFill/>
          <a:ln>
            <a:noFill/>
          </a:ln>
        </p:spPr>
      </p:pic>
      <p:pic>
        <p:nvPicPr>
          <p:cNvPr id="374" name="Shape 374"/>
          <p:cNvPicPr preferRelativeResize="0"/>
          <p:nvPr/>
        </p:nvPicPr>
        <p:blipFill>
          <a:blip r:embed="rId3">
            <a:alphaModFix/>
          </a:blip>
          <a:stretch>
            <a:fillRect/>
          </a:stretch>
        </p:blipFill>
        <p:spPr>
          <a:xfrm rot="-3592955">
            <a:off x="174056" y="3987206"/>
            <a:ext cx="949163" cy="9491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idx="1" type="body"/>
          </p:nvPr>
        </p:nvSpPr>
        <p:spPr>
          <a:xfrm>
            <a:off x="418950" y="63600"/>
            <a:ext cx="8103900" cy="501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br>
              <a:rPr lang="en" sz="1400">
                <a:solidFill>
                  <a:srgbClr val="222222"/>
                </a:solidFill>
                <a:highlight>
                  <a:srgbClr val="FFFFFF"/>
                </a:highlight>
                <a:latin typeface="Arial"/>
                <a:ea typeface="Arial"/>
                <a:cs typeface="Arial"/>
                <a:sym typeface="Arial"/>
              </a:rPr>
            </a:br>
            <a:r>
              <a:rPr lang="en" sz="1400">
                <a:solidFill>
                  <a:srgbClr val="222222"/>
                </a:solidFill>
                <a:highlight>
                  <a:srgbClr val="FFFFFF"/>
                </a:highlight>
                <a:latin typeface="Arial"/>
                <a:ea typeface="Arial"/>
                <a:cs typeface="Arial"/>
                <a:sym typeface="Arial"/>
              </a:rPr>
              <a:t>In December 2010, Bieber began dating Selena Gomez. After separating in November 2012, they reconciled a few weeks later before splitting up again in January 2013.They later reconciled for a few months in each of 2013, 2014, and 2015.</a:t>
            </a:r>
            <a:br>
              <a:rPr lang="en" sz="1400">
                <a:solidFill>
                  <a:srgbClr val="222222"/>
                </a:solidFill>
                <a:highlight>
                  <a:srgbClr val="FFFFFF"/>
                </a:highlight>
                <a:latin typeface="Arial"/>
                <a:ea typeface="Arial"/>
                <a:cs typeface="Arial"/>
                <a:sym typeface="Arial"/>
              </a:rPr>
            </a:br>
            <a:br>
              <a:rPr lang="en" sz="1400">
                <a:solidFill>
                  <a:srgbClr val="222222"/>
                </a:solidFill>
                <a:highlight>
                  <a:srgbClr val="FFFFFF"/>
                </a:highlight>
                <a:latin typeface="Arial"/>
                <a:ea typeface="Arial"/>
                <a:cs typeface="Arial"/>
                <a:sym typeface="Arial"/>
              </a:rPr>
            </a:br>
            <a:endParaRPr sz="1050">
              <a:solidFill>
                <a:srgbClr val="222222"/>
              </a:solidFill>
              <a:latin typeface="Arial"/>
              <a:ea typeface="Arial"/>
              <a:cs typeface="Arial"/>
              <a:sym typeface="Arial"/>
            </a:endParaRPr>
          </a:p>
          <a:p>
            <a:pPr indent="0" lvl="0" marL="0" rtl="0">
              <a:spcBef>
                <a:spcPts val="1600"/>
              </a:spcBef>
              <a:spcAft>
                <a:spcPts val="0"/>
              </a:spcAft>
              <a:buNone/>
            </a:pP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endParaRPr sz="1050">
              <a:solidFill>
                <a:srgbClr val="222222"/>
              </a:solidFill>
              <a:latin typeface="Arial"/>
              <a:ea typeface="Arial"/>
              <a:cs typeface="Arial"/>
              <a:sym typeface="Arial"/>
            </a:endParaRPr>
          </a:p>
          <a:p>
            <a:pPr indent="0" lvl="0" marL="0" rtl="0">
              <a:spcBef>
                <a:spcPts val="600"/>
              </a:spcBef>
              <a:spcAft>
                <a:spcPts val="600"/>
              </a:spcAft>
              <a:buNone/>
            </a:pPr>
            <a:br>
              <a:rPr lang="en" sz="1400">
                <a:solidFill>
                  <a:srgbClr val="222222"/>
                </a:solidFill>
                <a:latin typeface="Arial"/>
                <a:ea typeface="Arial"/>
                <a:cs typeface="Arial"/>
                <a:sym typeface="Arial"/>
              </a:rPr>
            </a:br>
            <a:br>
              <a:rPr lang="en" sz="1400">
                <a:solidFill>
                  <a:srgbClr val="222222"/>
                </a:solidFill>
                <a:latin typeface="Arial"/>
                <a:ea typeface="Arial"/>
                <a:cs typeface="Arial"/>
                <a:sym typeface="Arial"/>
              </a:rPr>
            </a:br>
            <a:r>
              <a:rPr lang="en" sz="1400">
                <a:solidFill>
                  <a:srgbClr val="222222"/>
                </a:solidFill>
                <a:latin typeface="Arial"/>
                <a:ea typeface="Arial"/>
                <a:cs typeface="Arial"/>
                <a:sym typeface="Arial"/>
              </a:rPr>
              <a:t>In 2014, Bieber began dating Kourtney Kardashian, their relation lasting on-and-off through 2016. In 2017 they dated briefly once again. There has been speculation that Reign Disick, Kourtney’s son, is actually Bieber’s biological child due to a close physical resemblance between the two.</a:t>
            </a:r>
            <a:endParaRPr sz="1400">
              <a:solidFill>
                <a:srgbClr val="222222"/>
              </a:solidFill>
              <a:highlight>
                <a:srgbClr val="FFFFFF"/>
              </a:highlight>
              <a:latin typeface="Arial"/>
              <a:ea typeface="Arial"/>
              <a:cs typeface="Arial"/>
              <a:sym typeface="Arial"/>
            </a:endParaRPr>
          </a:p>
        </p:txBody>
      </p:sp>
      <p:pic>
        <p:nvPicPr>
          <p:cNvPr id="380" name="Shape 380"/>
          <p:cNvPicPr preferRelativeResize="0"/>
          <p:nvPr/>
        </p:nvPicPr>
        <p:blipFill>
          <a:blip r:embed="rId4">
            <a:alphaModFix/>
          </a:blip>
          <a:stretch>
            <a:fillRect/>
          </a:stretch>
        </p:blipFill>
        <p:spPr>
          <a:xfrm>
            <a:off x="902000" y="1238250"/>
            <a:ext cx="3732276" cy="2799199"/>
          </a:xfrm>
          <a:prstGeom prst="rect">
            <a:avLst/>
          </a:prstGeom>
          <a:noFill/>
          <a:ln>
            <a:noFill/>
          </a:ln>
        </p:spPr>
      </p:pic>
      <p:pic>
        <p:nvPicPr>
          <p:cNvPr id="381" name="Shape 381"/>
          <p:cNvPicPr preferRelativeResize="0"/>
          <p:nvPr/>
        </p:nvPicPr>
        <p:blipFill>
          <a:blip r:embed="rId5">
            <a:alphaModFix/>
          </a:blip>
          <a:stretch>
            <a:fillRect/>
          </a:stretch>
        </p:blipFill>
        <p:spPr>
          <a:xfrm>
            <a:off x="6173775" y="1238250"/>
            <a:ext cx="1735275" cy="2667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idx="1" type="body"/>
          </p:nvPr>
        </p:nvSpPr>
        <p:spPr>
          <a:xfrm>
            <a:off x="233800" y="116900"/>
            <a:ext cx="8166300" cy="4889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sz="1400">
                <a:solidFill>
                  <a:srgbClr val="222222"/>
                </a:solidFill>
                <a:latin typeface="Arial"/>
                <a:ea typeface="Arial"/>
                <a:cs typeface="Arial"/>
                <a:sym typeface="Arial"/>
              </a:rPr>
              <a:t>I</a:t>
            </a:r>
            <a:r>
              <a:rPr lang="en" sz="1400">
                <a:solidFill>
                  <a:srgbClr val="222222"/>
                </a:solidFill>
                <a:latin typeface="Arial"/>
                <a:ea typeface="Arial"/>
                <a:cs typeface="Arial"/>
                <a:sym typeface="Arial"/>
              </a:rPr>
              <a:t>n 2016, he dated Nicola Peltz, daughter of billionaire Nelson Peltz. They broke up after a few weeks.</a:t>
            </a:r>
            <a:endParaRPr sz="1400">
              <a:solidFill>
                <a:srgbClr val="222222"/>
              </a:solidFill>
              <a:latin typeface="Arial"/>
              <a:ea typeface="Arial"/>
              <a:cs typeface="Arial"/>
              <a:sym typeface="Arial"/>
            </a:endParaRPr>
          </a:p>
          <a:p>
            <a:pPr indent="0" lvl="0" marL="0" rtl="0">
              <a:spcBef>
                <a:spcPts val="600"/>
              </a:spcBef>
              <a:spcAft>
                <a:spcPts val="0"/>
              </a:spcAft>
              <a:buNone/>
            </a:pP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br>
              <a:rPr lang="en" sz="1050">
                <a:solidFill>
                  <a:srgbClr val="222222"/>
                </a:solidFill>
                <a:latin typeface="Arial"/>
                <a:ea typeface="Arial"/>
                <a:cs typeface="Arial"/>
                <a:sym typeface="Arial"/>
              </a:rPr>
            </a:br>
            <a:r>
              <a:rPr lang="en" sz="1400">
                <a:solidFill>
                  <a:srgbClr val="222222"/>
                </a:solidFill>
                <a:latin typeface="Arial"/>
                <a:ea typeface="Arial"/>
                <a:cs typeface="Arial"/>
                <a:sym typeface="Arial"/>
              </a:rPr>
              <a:t>In 2017, Bieber dated Sofia 	Ritchie for several months, before reuniting with Gomez. After the breakup with Gomez, there have been several “run ins” with his ex, Kardashian.</a:t>
            </a:r>
            <a:endParaRPr sz="1400">
              <a:solidFill>
                <a:srgbClr val="222222"/>
              </a:solidFill>
              <a:latin typeface="Arial"/>
              <a:ea typeface="Arial"/>
              <a:cs typeface="Arial"/>
              <a:sym typeface="Arial"/>
            </a:endParaRPr>
          </a:p>
          <a:p>
            <a:pPr indent="0" lvl="0" marL="0">
              <a:spcBef>
                <a:spcPts val="600"/>
              </a:spcBef>
              <a:spcAft>
                <a:spcPts val="1600"/>
              </a:spcAft>
              <a:buNone/>
            </a:pPr>
            <a:r>
              <a:t/>
            </a:r>
            <a:endParaRPr/>
          </a:p>
        </p:txBody>
      </p:sp>
      <p:pic>
        <p:nvPicPr>
          <p:cNvPr id="387" name="Shape 387"/>
          <p:cNvPicPr preferRelativeResize="0"/>
          <p:nvPr/>
        </p:nvPicPr>
        <p:blipFill>
          <a:blip r:embed="rId3">
            <a:alphaModFix/>
          </a:blip>
          <a:stretch>
            <a:fillRect/>
          </a:stretch>
        </p:blipFill>
        <p:spPr>
          <a:xfrm>
            <a:off x="1122925" y="573225"/>
            <a:ext cx="2565175" cy="3360975"/>
          </a:xfrm>
          <a:prstGeom prst="rect">
            <a:avLst/>
          </a:prstGeom>
          <a:noFill/>
          <a:ln>
            <a:noFill/>
          </a:ln>
        </p:spPr>
      </p:pic>
      <p:pic>
        <p:nvPicPr>
          <p:cNvPr id="388" name="Shape 388"/>
          <p:cNvPicPr preferRelativeResize="0"/>
          <p:nvPr/>
        </p:nvPicPr>
        <p:blipFill>
          <a:blip r:embed="rId4">
            <a:alphaModFix/>
          </a:blip>
          <a:stretch>
            <a:fillRect/>
          </a:stretch>
        </p:blipFill>
        <p:spPr>
          <a:xfrm>
            <a:off x="4286426" y="667475"/>
            <a:ext cx="4328075" cy="3172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CAREER</a:t>
            </a:r>
            <a:endParaRPr/>
          </a:p>
        </p:txBody>
      </p:sp>
      <p:sp>
        <p:nvSpPr>
          <p:cNvPr id="394" name="Shape 394"/>
          <p:cNvSpPr txBox="1"/>
          <p:nvPr>
            <p:ph idx="1" type="body"/>
          </p:nvPr>
        </p:nvSpPr>
        <p:spPr>
          <a:xfrm>
            <a:off x="1303800" y="1153575"/>
            <a:ext cx="7053600" cy="3440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Justin Bieber started his career when he was just 12 years old. After taking the second place at the “Statford Idol” competition, his mother decided to post a video online of him performing. Views shocked her so she started posting videos of him on YouTube and manager called Scooter Braun who saw the videos by accident. He immediately offered him a contract.</a:t>
            </a:r>
            <a:endParaRPr sz="1100">
              <a:solidFill>
                <a:srgbClr val="212121"/>
              </a:solidFill>
              <a:highlight>
                <a:srgbClr val="FFFFFF"/>
              </a:highlight>
              <a:latin typeface="Arial"/>
              <a:ea typeface="Arial"/>
              <a:cs typeface="Arial"/>
              <a:sym typeface="Arial"/>
            </a:endParaRPr>
          </a:p>
          <a:p>
            <a:pPr indent="0" lvl="0" marL="0">
              <a:spcBef>
                <a:spcPts val="1600"/>
              </a:spcBef>
              <a:spcAft>
                <a:spcPts val="0"/>
              </a:spcAft>
              <a:buNone/>
            </a:pPr>
            <a:r>
              <a:rPr lang="en" sz="2400">
                <a:latin typeface="Lobster"/>
                <a:ea typeface="Lobster"/>
                <a:cs typeface="Lobster"/>
                <a:sym typeface="Lobster"/>
              </a:rPr>
              <a:t>                                  HARDWORK</a:t>
            </a:r>
            <a:endParaRPr sz="2400">
              <a:latin typeface="Lobster"/>
              <a:ea typeface="Lobster"/>
              <a:cs typeface="Lobster"/>
              <a:sym typeface="Lobster"/>
            </a:endParaRPr>
          </a:p>
          <a:p>
            <a:pPr indent="0" lvl="0" marL="0">
              <a:spcBef>
                <a:spcPts val="1600"/>
              </a:spcBef>
              <a:spcAft>
                <a:spcPts val="1600"/>
              </a:spcAft>
              <a:buNone/>
            </a:pPr>
            <a:r>
              <a:t/>
            </a:r>
            <a:endParaRPr sz="2400"/>
          </a:p>
        </p:txBody>
      </p:sp>
      <p:sp>
        <p:nvSpPr>
          <p:cNvPr id="395" name="Shape 395"/>
          <p:cNvSpPr/>
          <p:nvPr/>
        </p:nvSpPr>
        <p:spPr>
          <a:xfrm>
            <a:off x="8334300" y="174800"/>
            <a:ext cx="586800" cy="561900"/>
          </a:xfrm>
          <a:prstGeom prst="star5">
            <a:avLst>
              <a:gd fmla="val 19098" name="adj"/>
              <a:gd fmla="val 105146" name="hf"/>
              <a:gd fmla="val 110557" name="vf"/>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p:nvPr/>
        </p:nvSpPr>
        <p:spPr>
          <a:xfrm>
            <a:off x="302225" y="4372125"/>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7" name="Shape 397"/>
          <p:cNvSpPr/>
          <p:nvPr/>
        </p:nvSpPr>
        <p:spPr>
          <a:xfrm>
            <a:off x="8334300" y="4319525"/>
            <a:ext cx="586800" cy="561900"/>
          </a:xfrm>
          <a:prstGeom prst="star5">
            <a:avLst>
              <a:gd fmla="val 19098" name="adj"/>
              <a:gd fmla="val 105146" name="hf"/>
              <a:gd fmla="val 110557" name="vf"/>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98" name="Shape 398"/>
          <p:cNvCxnSpPr/>
          <p:nvPr/>
        </p:nvCxnSpPr>
        <p:spPr>
          <a:xfrm flipH="1">
            <a:off x="8622000" y="799063"/>
            <a:ext cx="11400" cy="3458100"/>
          </a:xfrm>
          <a:prstGeom prst="straightConnector1">
            <a:avLst/>
          </a:prstGeom>
          <a:noFill/>
          <a:ln cap="flat" cmpd="sng" w="9525">
            <a:solidFill>
              <a:schemeClr val="dk2"/>
            </a:solidFill>
            <a:prstDash val="solid"/>
            <a:round/>
            <a:headEnd len="med" w="med" type="none"/>
            <a:tailEnd len="med" w="med" type="triangle"/>
          </a:ln>
        </p:spPr>
      </p:cxnSp>
      <p:cxnSp>
        <p:nvCxnSpPr>
          <p:cNvPr id="399" name="Shape 399"/>
          <p:cNvCxnSpPr/>
          <p:nvPr/>
        </p:nvCxnSpPr>
        <p:spPr>
          <a:xfrm>
            <a:off x="1186000" y="4806425"/>
            <a:ext cx="7053600" cy="12600"/>
          </a:xfrm>
          <a:prstGeom prst="straightConnector1">
            <a:avLst/>
          </a:prstGeom>
          <a:noFill/>
          <a:ln cap="flat" cmpd="sng" w="9525">
            <a:solidFill>
              <a:schemeClr val="dk2"/>
            </a:solidFill>
            <a:prstDash val="solid"/>
            <a:round/>
            <a:headEnd len="med" w="med" type="none"/>
            <a:tailEnd len="med" w="med" type="triangle"/>
          </a:ln>
        </p:spPr>
      </p:cxnSp>
      <p:sp>
        <p:nvSpPr>
          <p:cNvPr id="400" name="Shape 400"/>
          <p:cNvSpPr txBox="1"/>
          <p:nvPr/>
        </p:nvSpPr>
        <p:spPr>
          <a:xfrm>
            <a:off x="8622000" y="799075"/>
            <a:ext cx="1004400" cy="332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latin typeface="Lobster"/>
                <a:ea typeface="Lobster"/>
                <a:cs typeface="Lobster"/>
                <a:sym typeface="Lobster"/>
              </a:rPr>
              <a:t>D</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R</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E</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A</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M</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 </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B</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I</a:t>
            </a:r>
            <a:endParaRPr sz="2400">
              <a:latin typeface="Lobster"/>
              <a:ea typeface="Lobster"/>
              <a:cs typeface="Lobster"/>
              <a:sym typeface="Lobster"/>
            </a:endParaRPr>
          </a:p>
          <a:p>
            <a:pPr indent="0" lvl="0" marL="0">
              <a:spcBef>
                <a:spcPts val="0"/>
              </a:spcBef>
              <a:spcAft>
                <a:spcPts val="0"/>
              </a:spcAft>
              <a:buNone/>
            </a:pPr>
            <a:r>
              <a:rPr lang="en" sz="2400">
                <a:latin typeface="Lobster"/>
                <a:ea typeface="Lobster"/>
                <a:cs typeface="Lobster"/>
                <a:sym typeface="Lobster"/>
              </a:rPr>
              <a:t>G</a:t>
            </a:r>
            <a:endParaRPr sz="2400">
              <a:latin typeface="Lobster"/>
              <a:ea typeface="Lobster"/>
              <a:cs typeface="Lobster"/>
              <a:sym typeface="Lobster"/>
            </a:endParaRPr>
          </a:p>
          <a:p>
            <a:pPr indent="0" lvl="0" marL="0">
              <a:spcBef>
                <a:spcPts val="0"/>
              </a:spcBef>
              <a:spcAft>
                <a:spcPts val="0"/>
              </a:spcAft>
              <a:buNone/>
            </a:pPr>
            <a:r>
              <a:t/>
            </a:r>
            <a:endParaRPr sz="2400">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3000"/>
                                        <p:tgtEl>
                                          <p:spTgt spid="393"/>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2500"/>
                                        <p:tgtEl>
                                          <p:spTgt spid="396"/>
                                        </p:tgtEl>
                                      </p:cBhvr>
                                    </p:animEffect>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2500"/>
                                        <p:tgtEl>
                                          <p:spTgt spid="395"/>
                                        </p:tgtEl>
                                        <p:attrNameLst>
                                          <p:attrName>ppt_y</p:attrName>
                                        </p:attrNameLst>
                                      </p:cBhvr>
                                      <p:tavLst>
                                        <p:tav fmla="" tm="0">
                                          <p:val>
                                            <p:strVal val="#ppt_y+1"/>
                                          </p:val>
                                        </p:tav>
                                        <p:tav fmla="" tm="100000">
                                          <p:val>
                                            <p:strVal val="#ppt_y"/>
                                          </p:val>
                                        </p:tav>
                                      </p:tavLst>
                                    </p:anim>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idx="1" type="body"/>
          </p:nvPr>
        </p:nvSpPr>
        <p:spPr>
          <a:xfrm>
            <a:off x="1317975" y="416475"/>
            <a:ext cx="7030500" cy="4386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2400"/>
              <a:t>With his manager and working with Usher he posted his first single “One time”. Soon after he blew up on the Internet and people loved him.Then in 2010. He posted his first platinum hit called “Baby” and four other songs which are also very viewed.That same year he won award of “The Music Of the Year” and Grammy for “The Best Pop Vocal Album” and “The Best New Artist”. He filmed his documentary were he talked about his success in details.</a:t>
            </a:r>
            <a:endParaRPr sz="2400"/>
          </a:p>
        </p:txBody>
      </p:sp>
      <p:sp>
        <p:nvSpPr>
          <p:cNvPr id="406" name="Shape 406"/>
          <p:cNvSpPr/>
          <p:nvPr/>
        </p:nvSpPr>
        <p:spPr>
          <a:xfrm>
            <a:off x="302225" y="4372125"/>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Shape 407"/>
          <p:cNvSpPr/>
          <p:nvPr/>
        </p:nvSpPr>
        <p:spPr>
          <a:xfrm>
            <a:off x="8285950" y="416475"/>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nvSpPr>
        <p:spPr>
          <a:xfrm>
            <a:off x="8285950" y="4372125"/>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9" name="Shape 409"/>
          <p:cNvCxnSpPr/>
          <p:nvPr/>
        </p:nvCxnSpPr>
        <p:spPr>
          <a:xfrm flipH="1">
            <a:off x="8575750" y="1084350"/>
            <a:ext cx="7200" cy="3181800"/>
          </a:xfrm>
          <a:prstGeom prst="straightConnector1">
            <a:avLst/>
          </a:prstGeom>
          <a:noFill/>
          <a:ln cap="flat" cmpd="sng" w="9525">
            <a:solidFill>
              <a:schemeClr val="dk2"/>
            </a:solidFill>
            <a:prstDash val="solid"/>
            <a:round/>
            <a:headEnd len="med" w="med" type="none"/>
            <a:tailEnd len="med" w="med" type="triangle"/>
          </a:ln>
        </p:spPr>
      </p:cxnSp>
      <p:cxnSp>
        <p:nvCxnSpPr>
          <p:cNvPr id="410" name="Shape 410"/>
          <p:cNvCxnSpPr/>
          <p:nvPr/>
        </p:nvCxnSpPr>
        <p:spPr>
          <a:xfrm>
            <a:off x="1190225" y="4817600"/>
            <a:ext cx="6971400" cy="28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id="415" name="Shape 415"/>
          <p:cNvPicPr preferRelativeResize="0"/>
          <p:nvPr/>
        </p:nvPicPr>
        <p:blipFill>
          <a:blip r:embed="rId3">
            <a:alphaModFix/>
          </a:blip>
          <a:stretch>
            <a:fillRect/>
          </a:stretch>
        </p:blipFill>
        <p:spPr>
          <a:xfrm>
            <a:off x="5143603" y="955025"/>
            <a:ext cx="3544700" cy="2003526"/>
          </a:xfrm>
          <a:prstGeom prst="rect">
            <a:avLst/>
          </a:prstGeom>
          <a:noFill/>
          <a:ln>
            <a:noFill/>
          </a:ln>
        </p:spPr>
      </p:pic>
      <p:sp>
        <p:nvSpPr>
          <p:cNvPr id="416" name="Shape 416"/>
          <p:cNvSpPr txBox="1"/>
          <p:nvPr/>
        </p:nvSpPr>
        <p:spPr>
          <a:xfrm>
            <a:off x="1246900" y="495925"/>
            <a:ext cx="3896700" cy="307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latin typeface="Nunito"/>
                <a:ea typeface="Nunito"/>
                <a:cs typeface="Nunito"/>
                <a:sym typeface="Nunito"/>
              </a:rPr>
              <a:t>Today he’s a very successful singer and songwriter who has a lot of fans across the world. </a:t>
            </a:r>
            <a:endParaRPr sz="3000">
              <a:latin typeface="Nunito"/>
              <a:ea typeface="Nunito"/>
              <a:cs typeface="Nunito"/>
              <a:sym typeface="Nunito"/>
            </a:endParaRPr>
          </a:p>
          <a:p>
            <a:pPr indent="0" lvl="0" marL="0">
              <a:spcBef>
                <a:spcPts val="0"/>
              </a:spcBef>
              <a:spcAft>
                <a:spcPts val="0"/>
              </a:spcAft>
              <a:buNone/>
            </a:pPr>
            <a:r>
              <a:t/>
            </a:r>
            <a:endParaRPr sz="3000">
              <a:latin typeface="Nunito"/>
              <a:ea typeface="Nunito"/>
              <a:cs typeface="Nunito"/>
              <a:sym typeface="Nunito"/>
            </a:endParaRPr>
          </a:p>
        </p:txBody>
      </p:sp>
      <p:sp>
        <p:nvSpPr>
          <p:cNvPr id="417" name="Shape 417"/>
          <p:cNvSpPr txBox="1"/>
          <p:nvPr/>
        </p:nvSpPr>
        <p:spPr>
          <a:xfrm>
            <a:off x="4675900" y="2663850"/>
            <a:ext cx="4012200" cy="207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8" name="Shape 418"/>
          <p:cNvSpPr/>
          <p:nvPr/>
        </p:nvSpPr>
        <p:spPr>
          <a:xfrm>
            <a:off x="8388575" y="4174350"/>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p:nvPr/>
        </p:nvSpPr>
        <p:spPr>
          <a:xfrm>
            <a:off x="244000" y="4264050"/>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Shape 420"/>
          <p:cNvSpPr txBox="1"/>
          <p:nvPr/>
        </p:nvSpPr>
        <p:spPr>
          <a:xfrm>
            <a:off x="1246900" y="3133550"/>
            <a:ext cx="7191000" cy="125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latin typeface="Nunito"/>
                <a:ea typeface="Nunito"/>
                <a:cs typeface="Nunito"/>
                <a:sym typeface="Nunito"/>
              </a:rPr>
              <a:t>He has sold over a 140 milion records,making him one of the world best -selling music artist.</a:t>
            </a:r>
            <a:endParaRPr sz="3000">
              <a:latin typeface="Nunito"/>
              <a:ea typeface="Nunito"/>
              <a:cs typeface="Nunito"/>
              <a:sym typeface="Nunito"/>
            </a:endParaRPr>
          </a:p>
          <a:p>
            <a:pPr indent="0" lvl="0" marL="0">
              <a:spcBef>
                <a:spcPts val="0"/>
              </a:spcBef>
              <a:spcAft>
                <a:spcPts val="0"/>
              </a:spcAft>
              <a:buNone/>
            </a:pPr>
            <a:r>
              <a:t/>
            </a:r>
            <a:endParaRPr sz="2400">
              <a:latin typeface="Nunito"/>
              <a:ea typeface="Nunito"/>
              <a:cs typeface="Nunito"/>
              <a:sym typeface="Nunito"/>
            </a:endParaRPr>
          </a:p>
        </p:txBody>
      </p:sp>
      <p:sp>
        <p:nvSpPr>
          <p:cNvPr id="421" name="Shape 421"/>
          <p:cNvSpPr/>
          <p:nvPr/>
        </p:nvSpPr>
        <p:spPr>
          <a:xfrm>
            <a:off x="8101500" y="99875"/>
            <a:ext cx="586800" cy="561900"/>
          </a:xfrm>
          <a:prstGeom prst="star5">
            <a:avLst>
              <a:gd fmla="val 19098" name="adj"/>
              <a:gd fmla="val 105146" name="hf"/>
              <a:gd fmla="val 110557" name="vf"/>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2500"/>
                                        <p:tgtEl>
                                          <p:spTgt spid="41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 Bieber biography</a:t>
            </a:r>
            <a:endParaRPr/>
          </a:p>
        </p:txBody>
      </p:sp>
      <p:sp>
        <p:nvSpPr>
          <p:cNvPr id="287" name="Shape 287"/>
          <p:cNvSpPr txBox="1"/>
          <p:nvPr>
            <p:ph idx="1" type="body"/>
          </p:nvPr>
        </p:nvSpPr>
        <p:spPr>
          <a:xfrm>
            <a:off x="1186502" y="1917437"/>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88" name="Shape 288"/>
          <p:cNvSpPr txBox="1"/>
          <p:nvPr/>
        </p:nvSpPr>
        <p:spPr>
          <a:xfrm>
            <a:off x="2010825" y="2290627"/>
            <a:ext cx="4826100" cy="187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nvSpPr>
        <p:spPr>
          <a:xfrm>
            <a:off x="1549725" y="2290621"/>
            <a:ext cx="5287200" cy="81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Justin Drew Bieber was born on March 1,1994,in Canada Ontario. He is a singer,actor and songwriter. He released his debut EP </a:t>
            </a:r>
            <a:r>
              <a:rPr lang="en"/>
              <a:t>‘My world’ in 2009. Following his debut album he has his first tour ‘My world tour’, then he released the remix albums ‘My worlds acoustic’ and ‘Never say never’. Later on, in 2011, he released his second album ‘Under the mistletoe’ which was number one on Billboard 200. His third album ‘Believe’ was released in 2012. His single ‘Boyfriend’ reached number one in Canada. </a:t>
            </a:r>
            <a:endParaRPr/>
          </a:p>
        </p:txBody>
      </p:sp>
      <p:sp>
        <p:nvSpPr>
          <p:cNvPr id="290" name="Shape 290"/>
          <p:cNvSpPr/>
          <p:nvPr/>
        </p:nvSpPr>
        <p:spPr>
          <a:xfrm flipH="1">
            <a:off x="6788697" y="355600"/>
            <a:ext cx="1428300" cy="1561800"/>
          </a:xfrm>
          <a:prstGeom prst="sun">
            <a:avLst>
              <a:gd fmla="val 25000" name="adj"/>
            </a:avLst>
          </a:prstGeom>
          <a:solidFill>
            <a:srgbClr val="0000FF"/>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txBox="1"/>
          <p:nvPr>
            <p:ph idx="1" type="body"/>
          </p:nvPr>
        </p:nvSpPr>
        <p:spPr>
          <a:xfrm>
            <a:off x="1543768" y="1715173"/>
            <a:ext cx="7030500" cy="3073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 has a lot of hit songs such as thr</a:t>
            </a:r>
            <a:r>
              <a:rPr lang="en"/>
              <a:t>ee number one singles ‘What do you mean’ , ‘Sorry’ and ‘Love yourself’ which were in his fourth album ‘Purpose’ released in 2015. He has sold over 140 million records, which makes him one of the world’s best-selling music artist. He became the second person to reach 100 million followers on Twitter in 2017.  Besides or songwriting he can play instruments such as drums and guitar.</a:t>
            </a:r>
            <a:endParaRPr/>
          </a:p>
          <a:p>
            <a:pPr indent="0" lvl="0" marL="0">
              <a:spcBef>
                <a:spcPts val="1600"/>
              </a:spcBef>
              <a:spcAft>
                <a:spcPts val="1600"/>
              </a:spcAft>
              <a:buNone/>
            </a:pPr>
            <a:r>
              <a:t/>
            </a:r>
            <a:endParaRPr/>
          </a:p>
        </p:txBody>
      </p:sp>
      <p:pic>
        <p:nvPicPr>
          <p:cNvPr id="297" name="Shape 297"/>
          <p:cNvPicPr preferRelativeResize="0"/>
          <p:nvPr/>
        </p:nvPicPr>
        <p:blipFill>
          <a:blip r:embed="rId3">
            <a:alphaModFix/>
          </a:blip>
          <a:stretch>
            <a:fillRect/>
          </a:stretch>
        </p:blipFill>
        <p:spPr>
          <a:xfrm>
            <a:off x="1543775" y="3074883"/>
            <a:ext cx="3242900" cy="1854424"/>
          </a:xfrm>
          <a:prstGeom prst="rect">
            <a:avLst/>
          </a:prstGeom>
          <a:noFill/>
          <a:ln>
            <a:noFill/>
          </a:ln>
        </p:spPr>
      </p:pic>
      <p:pic>
        <p:nvPicPr>
          <p:cNvPr id="298" name="Shape 298"/>
          <p:cNvPicPr preferRelativeResize="0"/>
          <p:nvPr/>
        </p:nvPicPr>
        <p:blipFill>
          <a:blip r:embed="rId4">
            <a:alphaModFix/>
          </a:blip>
          <a:stretch>
            <a:fillRect/>
          </a:stretch>
        </p:blipFill>
        <p:spPr>
          <a:xfrm>
            <a:off x="5091400" y="3074875"/>
            <a:ext cx="3242899" cy="1854425"/>
          </a:xfrm>
          <a:prstGeom prst="rect">
            <a:avLst/>
          </a:prstGeom>
          <a:noFill/>
          <a:ln>
            <a:noFill/>
          </a:ln>
        </p:spPr>
      </p:pic>
      <p:sp>
        <p:nvSpPr>
          <p:cNvPr id="299" name="Shape 299"/>
          <p:cNvSpPr/>
          <p:nvPr/>
        </p:nvSpPr>
        <p:spPr>
          <a:xfrm rot="2700000">
            <a:off x="5292387" y="355524"/>
            <a:ext cx="1495955" cy="1359766"/>
          </a:xfrm>
          <a:prstGeom prst="star4">
            <a:avLst>
              <a:gd fmla="val 2180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1215750" y="538724"/>
            <a:ext cx="7206600" cy="119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Awards</a:t>
            </a:r>
            <a:endParaRPr/>
          </a:p>
        </p:txBody>
      </p:sp>
      <p:sp>
        <p:nvSpPr>
          <p:cNvPr id="305" name="Shape 30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Throughout his career he won many a</a:t>
            </a:r>
            <a:r>
              <a:rPr lang="en"/>
              <a:t>wards such as: American music award for artist of the year in 2010 and 2012. In 2016 he won a Grammy award for best dance recording for the song ‘Where are Ü now’. Then in 2017 he won a Latin Grammy award for best urban performance for the remix of Despacito. He was listed four times by Forbes magazine among the top ten most powerful celebrities in world in 2011,2012 and 2013. </a:t>
            </a:r>
            <a:endParaRPr/>
          </a:p>
          <a:p>
            <a:pPr indent="0" lvl="0" marL="0">
              <a:spcBef>
                <a:spcPts val="1600"/>
              </a:spcBef>
              <a:spcAft>
                <a:spcPts val="1600"/>
              </a:spcAft>
              <a:buNone/>
            </a:pPr>
            <a:r>
              <a:t/>
            </a:r>
            <a:endParaRPr/>
          </a:p>
        </p:txBody>
      </p:sp>
      <p:pic>
        <p:nvPicPr>
          <p:cNvPr id="306" name="Shape 306"/>
          <p:cNvPicPr preferRelativeResize="0"/>
          <p:nvPr/>
        </p:nvPicPr>
        <p:blipFill>
          <a:blip r:embed="rId3">
            <a:alphaModFix/>
          </a:blip>
          <a:stretch>
            <a:fillRect/>
          </a:stretch>
        </p:blipFill>
        <p:spPr>
          <a:xfrm>
            <a:off x="1303800" y="3272600"/>
            <a:ext cx="2736150" cy="1870900"/>
          </a:xfrm>
          <a:prstGeom prst="rect">
            <a:avLst/>
          </a:prstGeom>
          <a:noFill/>
          <a:ln>
            <a:noFill/>
          </a:ln>
        </p:spPr>
      </p:pic>
      <p:pic>
        <p:nvPicPr>
          <p:cNvPr id="307" name="Shape 307"/>
          <p:cNvPicPr preferRelativeResize="0"/>
          <p:nvPr/>
        </p:nvPicPr>
        <p:blipFill>
          <a:blip r:embed="rId4">
            <a:alphaModFix/>
          </a:blip>
          <a:stretch>
            <a:fillRect/>
          </a:stretch>
        </p:blipFill>
        <p:spPr>
          <a:xfrm>
            <a:off x="4589599" y="3272600"/>
            <a:ext cx="1979658" cy="1870900"/>
          </a:xfrm>
          <a:prstGeom prst="rect">
            <a:avLst/>
          </a:prstGeom>
          <a:noFill/>
          <a:ln>
            <a:noFill/>
          </a:ln>
        </p:spPr>
      </p:pic>
      <p:sp>
        <p:nvSpPr>
          <p:cNvPr id="308" name="Shape 308"/>
          <p:cNvSpPr/>
          <p:nvPr/>
        </p:nvSpPr>
        <p:spPr>
          <a:xfrm>
            <a:off x="5086034" y="407925"/>
            <a:ext cx="1979700" cy="1454700"/>
          </a:xfrm>
          <a:prstGeom prst="quadArrowCallout">
            <a:avLst>
              <a:gd fmla="val 866" name="adj1"/>
              <a:gd fmla="val 37344" name="adj2"/>
              <a:gd fmla="val 12656" name="adj3"/>
              <a:gd fmla="val 30786"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500"/>
              <a:t>Beginning  of a career</a:t>
            </a:r>
            <a:endParaRPr sz="3500"/>
          </a:p>
        </p:txBody>
      </p:sp>
      <p:sp>
        <p:nvSpPr>
          <p:cNvPr id="314" name="Shape 314"/>
          <p:cNvSpPr txBox="1"/>
          <p:nvPr>
            <p:ph idx="1" type="body"/>
          </p:nvPr>
        </p:nvSpPr>
        <p:spPr>
          <a:xfrm>
            <a:off x="581900" y="1597875"/>
            <a:ext cx="8151000" cy="35457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2000"/>
              <a:t> In early 2007, aged 12, Bieber sang Ne-Yo's "So Sick" for a local singing competition in Stratford and was placed second. When searching for videos of a different singer, Scooter Braun, a former marketing executive of So So Def Recordings, clicked on one of Bieber's 2007 videos by accident. Impressed, Braun tracked down the theatre that Bieber was performing in, located Bieber's school.At 13,</a:t>
            </a:r>
            <a:r>
              <a:rPr b="1" lang="en" sz="2000"/>
              <a:t>Bieber  moved to Atlanta with his mother to pursue further work with Braun and Usher.Braun became Bieber's manager in 2008.</a:t>
            </a:r>
            <a:endParaRPr b="1" sz="2000"/>
          </a:p>
        </p:txBody>
      </p:sp>
      <p:sp>
        <p:nvSpPr>
          <p:cNvPr id="315" name="Shape 315"/>
          <p:cNvSpPr/>
          <p:nvPr/>
        </p:nvSpPr>
        <p:spPr>
          <a:xfrm>
            <a:off x="6410200" y="374775"/>
            <a:ext cx="2313900" cy="1223100"/>
          </a:xfrm>
          <a:prstGeom prst="hear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500"/>
              <a:t>First single</a:t>
            </a:r>
            <a:endParaRPr sz="3500"/>
          </a:p>
        </p:txBody>
      </p:sp>
      <p:sp>
        <p:nvSpPr>
          <p:cNvPr id="321" name="Shape 321"/>
          <p:cNvSpPr txBox="1"/>
          <p:nvPr>
            <p:ph idx="1" type="body"/>
          </p:nvPr>
        </p:nvSpPr>
        <p:spPr>
          <a:xfrm>
            <a:off x="953475" y="1217225"/>
            <a:ext cx="4660800" cy="30501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2000"/>
              <a:t>Bieber's first single, "One Time", was released to radio while Bieber was still recording his debut album. The song reached number 12 on the Canadian Hot 100 during its first week of release in July 2009.</a:t>
            </a:r>
            <a:endParaRPr b="1" sz="2000"/>
          </a:p>
        </p:txBody>
      </p:sp>
      <p:pic>
        <p:nvPicPr>
          <p:cNvPr id="322" name="Shape 322"/>
          <p:cNvPicPr preferRelativeResize="0"/>
          <p:nvPr/>
        </p:nvPicPr>
        <p:blipFill>
          <a:blip r:embed="rId3">
            <a:alphaModFix/>
          </a:blip>
          <a:stretch>
            <a:fillRect/>
          </a:stretch>
        </p:blipFill>
        <p:spPr>
          <a:xfrm>
            <a:off x="5614275" y="1217213"/>
            <a:ext cx="3529726" cy="2709075"/>
          </a:xfrm>
          <a:prstGeom prst="rect">
            <a:avLst/>
          </a:prstGeom>
          <a:noFill/>
          <a:ln>
            <a:noFill/>
          </a:ln>
        </p:spPr>
      </p:pic>
      <p:sp>
        <p:nvSpPr>
          <p:cNvPr id="323" name="Shape 323"/>
          <p:cNvSpPr/>
          <p:nvPr/>
        </p:nvSpPr>
        <p:spPr>
          <a:xfrm flipH="1">
            <a:off x="526350" y="3616025"/>
            <a:ext cx="2081400" cy="1260900"/>
          </a:xfrm>
          <a:prstGeom prst="star5">
            <a:avLst>
              <a:gd fmla="val 19098" name="adj"/>
              <a:gd fmla="val 105146" name="hf"/>
              <a:gd fmla="val 110557" name="vf"/>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311700" y="350700"/>
            <a:ext cx="7470000" cy="572700"/>
          </a:xfrm>
          <a:prstGeom prst="rect">
            <a:avLst/>
          </a:prstGeom>
        </p:spPr>
        <p:txBody>
          <a:bodyPr anchorCtr="0" anchor="t" bIns="91425" lIns="91425" spcFirstLastPara="1" rIns="91425" wrap="square" tIns="91425">
            <a:noAutofit/>
          </a:bodyPr>
          <a:lstStyle/>
          <a:p>
            <a:pPr indent="-450850" lvl="0" marL="457200">
              <a:spcBef>
                <a:spcPts val="0"/>
              </a:spcBef>
              <a:spcAft>
                <a:spcPts val="0"/>
              </a:spcAft>
              <a:buSzPts val="3500"/>
              <a:buChar char="●"/>
            </a:pPr>
            <a:r>
              <a:rPr lang="en" sz="3500"/>
              <a:t>First album</a:t>
            </a:r>
            <a:endParaRPr sz="3500"/>
          </a:p>
        </p:txBody>
      </p:sp>
      <p:sp>
        <p:nvSpPr>
          <p:cNvPr id="329" name="Shape 329"/>
          <p:cNvSpPr txBox="1"/>
          <p:nvPr>
            <p:ph idx="1" type="body"/>
          </p:nvPr>
        </p:nvSpPr>
        <p:spPr>
          <a:xfrm>
            <a:off x="311700" y="923400"/>
            <a:ext cx="4472400" cy="4220100"/>
          </a:xfrm>
          <a:prstGeom prst="rect">
            <a:avLst/>
          </a:prstGeom>
        </p:spPr>
        <p:txBody>
          <a:bodyPr anchorCtr="0" anchor="t" bIns="91425" lIns="91425" spcFirstLastPara="1" rIns="91425" wrap="square" tIns="91425">
            <a:noAutofit/>
          </a:bodyPr>
          <a:lstStyle/>
          <a:p>
            <a:pPr indent="-355600" lvl="0" marL="457200" algn="ctr">
              <a:spcBef>
                <a:spcPts val="0"/>
              </a:spcBef>
              <a:spcAft>
                <a:spcPts val="0"/>
              </a:spcAft>
              <a:buSzPts val="2000"/>
              <a:buChar char="●"/>
            </a:pPr>
            <a:r>
              <a:rPr b="1" lang="en" sz="2000"/>
              <a:t>His first album,My World, was released on November 17, 2009. The album's second single, "One Less Lonely Girl", and two promo singles, "Love Me" and "Favorite Girl" were in the top 40 of the Billboard Hot 100.</a:t>
            </a:r>
            <a:endParaRPr b="1" sz="2000"/>
          </a:p>
        </p:txBody>
      </p:sp>
      <p:pic>
        <p:nvPicPr>
          <p:cNvPr id="330" name="Shape 330"/>
          <p:cNvPicPr preferRelativeResize="0"/>
          <p:nvPr/>
        </p:nvPicPr>
        <p:blipFill>
          <a:blip r:embed="rId3">
            <a:alphaModFix/>
          </a:blip>
          <a:stretch>
            <a:fillRect/>
          </a:stretch>
        </p:blipFill>
        <p:spPr>
          <a:xfrm>
            <a:off x="4784100" y="614100"/>
            <a:ext cx="3920917" cy="3915300"/>
          </a:xfrm>
          <a:prstGeom prst="rect">
            <a:avLst/>
          </a:prstGeom>
          <a:noFill/>
          <a:ln>
            <a:noFill/>
          </a:ln>
        </p:spPr>
      </p:pic>
      <p:sp>
        <p:nvSpPr>
          <p:cNvPr id="331" name="Shape 331"/>
          <p:cNvSpPr/>
          <p:nvPr/>
        </p:nvSpPr>
        <p:spPr>
          <a:xfrm flipH="1" rot="10800000">
            <a:off x="374075" y="3588622"/>
            <a:ext cx="4047600" cy="1218900"/>
          </a:xfrm>
          <a:prstGeom prst="rightArrow">
            <a:avLst>
              <a:gd fmla="val 42499" name="adj1"/>
              <a:gd fmla="val 73399"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2461550" y="7082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A</a:t>
            </a:r>
            <a:r>
              <a:rPr lang="en" sz="3600"/>
              <a:t>lbums</a:t>
            </a:r>
            <a:endParaRPr sz="3600"/>
          </a:p>
        </p:txBody>
      </p:sp>
      <p:sp>
        <p:nvSpPr>
          <p:cNvPr id="337" name="Shape 337"/>
          <p:cNvSpPr txBox="1"/>
          <p:nvPr>
            <p:ph idx="1" type="body"/>
          </p:nvPr>
        </p:nvSpPr>
        <p:spPr>
          <a:xfrm>
            <a:off x="719900" y="843625"/>
            <a:ext cx="7030500" cy="3667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400">
                <a:solidFill>
                  <a:srgbClr val="222222"/>
                </a:solidFill>
                <a:highlight>
                  <a:srgbClr val="FFFFFF"/>
                </a:highlight>
                <a:latin typeface="Arial"/>
                <a:ea typeface="Arial"/>
                <a:cs typeface="Arial"/>
                <a:sym typeface="Arial"/>
              </a:rPr>
              <a:t>Justin Drew Bieber is a Canadian singer.</a:t>
            </a:r>
            <a:r>
              <a:rPr lang="en" sz="1050">
                <a:solidFill>
                  <a:srgbClr val="222222"/>
                </a:solidFill>
                <a:highlight>
                  <a:srgbClr val="FFFFFF"/>
                </a:highlight>
                <a:latin typeface="Arial"/>
                <a:ea typeface="Arial"/>
                <a:cs typeface="Arial"/>
                <a:sym typeface="Arial"/>
              </a:rPr>
              <a:t>  </a:t>
            </a:r>
            <a:r>
              <a:rPr lang="en" sz="1400">
                <a:solidFill>
                  <a:srgbClr val="222222"/>
                </a:solidFill>
                <a:highlight>
                  <a:srgbClr val="FFFFFF"/>
                </a:highlight>
                <a:latin typeface="Arial"/>
                <a:ea typeface="Arial"/>
                <a:cs typeface="Arial"/>
                <a:sym typeface="Arial"/>
              </a:rPr>
              <a:t>After a talent manager discovered him through his </a:t>
            </a:r>
            <a:r>
              <a:rPr lang="en" sz="1400">
                <a:solidFill>
                  <a:srgbClr val="0B0080"/>
                </a:solidFill>
                <a:highlight>
                  <a:srgbClr val="FFFFFF"/>
                </a:highlight>
                <a:uFill>
                  <a:noFill/>
                </a:uFill>
                <a:latin typeface="Arial"/>
                <a:ea typeface="Arial"/>
                <a:cs typeface="Arial"/>
                <a:sym typeface="Arial"/>
                <a:hlinkClick r:id="rId3"/>
              </a:rPr>
              <a:t>YouTube</a:t>
            </a:r>
            <a:r>
              <a:rPr lang="en" sz="1400">
                <a:solidFill>
                  <a:srgbClr val="222222"/>
                </a:solidFill>
                <a:highlight>
                  <a:srgbClr val="FFFFFF"/>
                </a:highlight>
                <a:latin typeface="Arial"/>
                <a:ea typeface="Arial"/>
                <a:cs typeface="Arial"/>
                <a:sym typeface="Arial"/>
              </a:rPr>
              <a:t> videos covering songs in 2008 and he signed to </a:t>
            </a:r>
            <a:r>
              <a:rPr lang="en" sz="1400">
                <a:solidFill>
                  <a:srgbClr val="0B0080"/>
                </a:solidFill>
                <a:highlight>
                  <a:srgbClr val="FFFFFF"/>
                </a:highlight>
                <a:uFill>
                  <a:noFill/>
                </a:uFill>
                <a:latin typeface="Arial"/>
                <a:ea typeface="Arial"/>
                <a:cs typeface="Arial"/>
                <a:sym typeface="Arial"/>
                <a:hlinkClick r:id="rId4"/>
              </a:rPr>
              <a:t>RBMG</a:t>
            </a:r>
            <a:r>
              <a:rPr lang="en" sz="1400">
                <a:solidFill>
                  <a:srgbClr val="222222"/>
                </a:solidFill>
                <a:highlight>
                  <a:srgbClr val="FFFFFF"/>
                </a:highlight>
                <a:latin typeface="Arial"/>
                <a:ea typeface="Arial"/>
                <a:cs typeface="Arial"/>
                <a:sym typeface="Arial"/>
              </a:rPr>
              <a:t>, Bieber released his debut </a:t>
            </a:r>
            <a:r>
              <a:rPr lang="en" sz="1400">
                <a:solidFill>
                  <a:srgbClr val="0B0080"/>
                </a:solidFill>
                <a:highlight>
                  <a:srgbClr val="FFFFFF"/>
                </a:highlight>
                <a:uFill>
                  <a:noFill/>
                </a:uFill>
                <a:latin typeface="Arial"/>
                <a:ea typeface="Arial"/>
                <a:cs typeface="Arial"/>
                <a:sym typeface="Arial"/>
                <a:hlinkClick r:id="rId5"/>
              </a:rPr>
              <a:t>EP</a:t>
            </a:r>
            <a:r>
              <a:rPr lang="en" sz="1400">
                <a:solidFill>
                  <a:srgbClr val="222222"/>
                </a:solidFill>
                <a:highlight>
                  <a:srgbClr val="FFFFFF"/>
                </a:highlight>
                <a:latin typeface="Arial"/>
                <a:ea typeface="Arial"/>
                <a:cs typeface="Arial"/>
                <a:sym typeface="Arial"/>
              </a:rPr>
              <a:t>, </a:t>
            </a:r>
            <a:r>
              <a:rPr i="1" lang="en" sz="1400">
                <a:solidFill>
                  <a:srgbClr val="0B0080"/>
                </a:solidFill>
                <a:highlight>
                  <a:srgbClr val="FFFFFF"/>
                </a:highlight>
                <a:uFill>
                  <a:noFill/>
                </a:uFill>
                <a:latin typeface="Arial"/>
                <a:ea typeface="Arial"/>
                <a:cs typeface="Arial"/>
                <a:sym typeface="Arial"/>
                <a:hlinkClick r:id="rId6"/>
              </a:rPr>
              <a:t>My World</a:t>
            </a:r>
            <a:r>
              <a:rPr lang="en" sz="1400">
                <a:solidFill>
                  <a:srgbClr val="222222"/>
                </a:solidFill>
                <a:highlight>
                  <a:srgbClr val="FFFFFF"/>
                </a:highlight>
                <a:latin typeface="Arial"/>
                <a:ea typeface="Arial"/>
                <a:cs typeface="Arial"/>
                <a:sym typeface="Arial"/>
              </a:rPr>
              <a:t>. </a:t>
            </a:r>
            <a:endParaRPr sz="1400">
              <a:solidFill>
                <a:srgbClr val="222222"/>
              </a:solidFill>
              <a:highlight>
                <a:srgbClr val="FFFFFF"/>
              </a:highlight>
              <a:latin typeface="Arial"/>
              <a:ea typeface="Arial"/>
              <a:cs typeface="Arial"/>
              <a:sym typeface="Arial"/>
            </a:endParaRPr>
          </a:p>
          <a:p>
            <a:pPr indent="-317500" lvl="0" marL="812800" rtl="0">
              <a:spcBef>
                <a:spcPts val="160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7"/>
              </a:rPr>
              <a:t>My World</a:t>
            </a:r>
            <a:r>
              <a:rPr lang="en" sz="1400">
                <a:solidFill>
                  <a:srgbClr val="3A3A3A"/>
                </a:solidFill>
                <a:latin typeface="Arial"/>
                <a:ea typeface="Arial"/>
                <a:cs typeface="Arial"/>
                <a:sym typeface="Arial"/>
              </a:rPr>
              <a:t> (2009)</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8"/>
              </a:rPr>
              <a:t>My World 2.0</a:t>
            </a:r>
            <a:r>
              <a:rPr lang="en" sz="1400">
                <a:solidFill>
                  <a:srgbClr val="3A3A3A"/>
                </a:solidFill>
                <a:latin typeface="Arial"/>
                <a:ea typeface="Arial"/>
                <a:cs typeface="Arial"/>
                <a:sym typeface="Arial"/>
              </a:rPr>
              <a:t> (2010)</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9"/>
              </a:rPr>
              <a:t>My Worlds</a:t>
            </a:r>
            <a:r>
              <a:rPr lang="en" sz="1400">
                <a:solidFill>
                  <a:srgbClr val="3A3A3A"/>
                </a:solidFill>
                <a:latin typeface="Arial"/>
                <a:ea typeface="Arial"/>
                <a:cs typeface="Arial"/>
                <a:sym typeface="Arial"/>
              </a:rPr>
              <a:t> (2010)</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0"/>
              </a:rPr>
              <a:t>My Worlds: The Collection</a:t>
            </a:r>
            <a:r>
              <a:rPr lang="en" sz="1400">
                <a:solidFill>
                  <a:srgbClr val="3A3A3A"/>
                </a:solidFill>
                <a:latin typeface="Arial"/>
                <a:ea typeface="Arial"/>
                <a:cs typeface="Arial"/>
                <a:sym typeface="Arial"/>
              </a:rPr>
              <a:t> (2010)</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1"/>
              </a:rPr>
              <a:t>My Worlds Acoustic</a:t>
            </a:r>
            <a:r>
              <a:rPr lang="en" sz="1400">
                <a:solidFill>
                  <a:srgbClr val="3A3A3A"/>
                </a:solidFill>
                <a:latin typeface="Arial"/>
                <a:ea typeface="Arial"/>
                <a:cs typeface="Arial"/>
                <a:sym typeface="Arial"/>
              </a:rPr>
              <a:t> (2010)</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2"/>
              </a:rPr>
              <a:t>Never Say Never: The Remixes</a:t>
            </a:r>
            <a:r>
              <a:rPr lang="en" sz="1400">
                <a:solidFill>
                  <a:srgbClr val="3A3A3A"/>
                </a:solidFill>
                <a:latin typeface="Arial"/>
                <a:ea typeface="Arial"/>
                <a:cs typeface="Arial"/>
                <a:sym typeface="Arial"/>
              </a:rPr>
              <a:t> (2011)</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3"/>
              </a:rPr>
              <a:t>Under The Mistletoe</a:t>
            </a:r>
            <a:r>
              <a:rPr lang="en" sz="1400">
                <a:solidFill>
                  <a:srgbClr val="3A3A3A"/>
                </a:solidFill>
                <a:latin typeface="Arial"/>
                <a:ea typeface="Arial"/>
                <a:cs typeface="Arial"/>
                <a:sym typeface="Arial"/>
              </a:rPr>
              <a:t> (2011)</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4"/>
              </a:rPr>
              <a:t>Believe</a:t>
            </a:r>
            <a:r>
              <a:rPr lang="en" sz="1400">
                <a:solidFill>
                  <a:srgbClr val="3A3A3A"/>
                </a:solidFill>
                <a:latin typeface="Arial"/>
                <a:ea typeface="Arial"/>
                <a:cs typeface="Arial"/>
                <a:sym typeface="Arial"/>
              </a:rPr>
              <a:t> (2012)</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5"/>
              </a:rPr>
              <a:t>Believe Acoustic</a:t>
            </a:r>
            <a:r>
              <a:rPr lang="en" sz="1400">
                <a:solidFill>
                  <a:srgbClr val="3A3A3A"/>
                </a:solidFill>
                <a:latin typeface="Arial"/>
                <a:ea typeface="Arial"/>
                <a:cs typeface="Arial"/>
                <a:sym typeface="Arial"/>
              </a:rPr>
              <a:t> (2013)</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6"/>
              </a:rPr>
              <a:t>Journals</a:t>
            </a:r>
            <a:r>
              <a:rPr lang="en" sz="1400">
                <a:solidFill>
                  <a:srgbClr val="3A3A3A"/>
                </a:solidFill>
                <a:latin typeface="Arial"/>
                <a:ea typeface="Arial"/>
                <a:cs typeface="Arial"/>
                <a:sym typeface="Arial"/>
              </a:rPr>
              <a:t> (2013)</a:t>
            </a:r>
            <a:endParaRPr sz="1400">
              <a:solidFill>
                <a:srgbClr val="3A3A3A"/>
              </a:solidFill>
              <a:latin typeface="Arial"/>
              <a:ea typeface="Arial"/>
              <a:cs typeface="Arial"/>
              <a:sym typeface="Arial"/>
            </a:endParaRPr>
          </a:p>
          <a:p>
            <a:pPr indent="-317500" lvl="0" marL="812800" rtl="0">
              <a:spcBef>
                <a:spcPts val="0"/>
              </a:spcBef>
              <a:spcAft>
                <a:spcPts val="0"/>
              </a:spcAft>
              <a:buClr>
                <a:srgbClr val="3A3A3A"/>
              </a:buClr>
              <a:buSzPts val="1400"/>
              <a:buFont typeface="Arial"/>
              <a:buChar char="●"/>
            </a:pPr>
            <a:r>
              <a:rPr lang="en" sz="1400">
                <a:solidFill>
                  <a:srgbClr val="006CB0"/>
                </a:solidFill>
                <a:uFill>
                  <a:noFill/>
                </a:uFill>
                <a:latin typeface="Arial"/>
                <a:ea typeface="Arial"/>
                <a:cs typeface="Arial"/>
                <a:sym typeface="Arial"/>
                <a:hlinkClick r:id="rId17"/>
              </a:rPr>
              <a:t>Purpose</a:t>
            </a:r>
            <a:r>
              <a:rPr lang="en" sz="1400">
                <a:solidFill>
                  <a:srgbClr val="3A3A3A"/>
                </a:solidFill>
                <a:latin typeface="Arial"/>
                <a:ea typeface="Arial"/>
                <a:cs typeface="Arial"/>
                <a:sym typeface="Arial"/>
              </a:rPr>
              <a:t> (2015)</a:t>
            </a:r>
            <a:endParaRPr sz="1400">
              <a:solidFill>
                <a:srgbClr val="3A3A3A"/>
              </a:solidFill>
              <a:latin typeface="Arial"/>
              <a:ea typeface="Arial"/>
              <a:cs typeface="Arial"/>
              <a:sym typeface="Arial"/>
            </a:endParaRPr>
          </a:p>
          <a:p>
            <a:pPr indent="0" lvl="0" marL="0">
              <a:spcBef>
                <a:spcPts val="800"/>
              </a:spcBef>
              <a:spcAft>
                <a:spcPts val="1600"/>
              </a:spcAft>
              <a:buNone/>
            </a:pPr>
            <a:r>
              <a:t/>
            </a:r>
            <a:endParaRPr sz="1050">
              <a:solidFill>
                <a:srgbClr val="222222"/>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2691125" y="0"/>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Purpose</a:t>
            </a:r>
            <a:endParaRPr/>
          </a:p>
        </p:txBody>
      </p:sp>
      <p:sp>
        <p:nvSpPr>
          <p:cNvPr id="343" name="Shape 343"/>
          <p:cNvSpPr txBox="1"/>
          <p:nvPr>
            <p:ph idx="1" type="body"/>
          </p:nvPr>
        </p:nvSpPr>
        <p:spPr>
          <a:xfrm>
            <a:off x="654225" y="574775"/>
            <a:ext cx="7030500" cy="362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222222"/>
                </a:solidFill>
                <a:highlight>
                  <a:srgbClr val="FFFFFF"/>
                </a:highlight>
                <a:latin typeface="Arial"/>
                <a:ea typeface="Arial"/>
                <a:cs typeface="Arial"/>
                <a:sym typeface="Arial"/>
              </a:rPr>
              <a:t>*</a:t>
            </a:r>
            <a:r>
              <a:rPr lang="en" sz="1200">
                <a:solidFill>
                  <a:srgbClr val="222222"/>
                </a:solidFill>
                <a:highlight>
                  <a:srgbClr val="FFFFFF"/>
                </a:highlight>
                <a:latin typeface="Arial"/>
                <a:ea typeface="Arial"/>
                <a:cs typeface="Arial"/>
                <a:sym typeface="Arial"/>
              </a:rPr>
              <a:t>On August 28, 2015, Bieber released a new single titled "</a:t>
            </a:r>
            <a:r>
              <a:rPr lang="en" sz="1200">
                <a:solidFill>
                  <a:srgbClr val="0B0080"/>
                </a:solidFill>
                <a:highlight>
                  <a:srgbClr val="FFFFFF"/>
                </a:highlight>
                <a:uFill>
                  <a:noFill/>
                </a:uFill>
                <a:latin typeface="Arial"/>
                <a:ea typeface="Arial"/>
                <a:cs typeface="Arial"/>
                <a:sym typeface="Arial"/>
                <a:hlinkClick r:id="rId3"/>
              </a:rPr>
              <a:t>What Do You Mean?</a:t>
            </a:r>
            <a:r>
              <a:rPr lang="en" sz="1200">
                <a:solidFill>
                  <a:srgbClr val="222222"/>
                </a:solidFill>
                <a:highlight>
                  <a:srgbClr val="FFFFFF"/>
                </a:highlight>
                <a:latin typeface="Arial"/>
                <a:ea typeface="Arial"/>
                <a:cs typeface="Arial"/>
                <a:sym typeface="Arial"/>
              </a:rPr>
              <a:t>" as the lead single from his fourth studio album </a:t>
            </a:r>
            <a:r>
              <a:rPr i="1" lang="en" sz="1200">
                <a:solidFill>
                  <a:srgbClr val="0B0080"/>
                </a:solidFill>
                <a:highlight>
                  <a:srgbClr val="FFFFFF"/>
                </a:highlight>
                <a:uFill>
                  <a:noFill/>
                </a:uFill>
                <a:latin typeface="Arial"/>
                <a:ea typeface="Arial"/>
                <a:cs typeface="Arial"/>
                <a:sym typeface="Arial"/>
                <a:hlinkClick r:id="rId4"/>
              </a:rPr>
              <a:t>Purpose</a:t>
            </a:r>
            <a:r>
              <a:rPr lang="en" sz="1200">
                <a:solidFill>
                  <a:srgbClr val="222222"/>
                </a:solidFill>
                <a:highlight>
                  <a:srgbClr val="FFFFFF"/>
                </a:highlight>
                <a:latin typeface="Arial"/>
                <a:ea typeface="Arial"/>
                <a:cs typeface="Arial"/>
                <a:sym typeface="Arial"/>
              </a:rPr>
              <a:t>.</a:t>
            </a:r>
            <a:endParaRPr sz="1200">
              <a:solidFill>
                <a:srgbClr val="222222"/>
              </a:solidFill>
              <a:highlight>
                <a:srgbClr val="FFFFFF"/>
              </a:highlight>
              <a:latin typeface="Arial"/>
              <a:ea typeface="Arial"/>
              <a:cs typeface="Arial"/>
              <a:sym typeface="Arial"/>
            </a:endParaRPr>
          </a:p>
          <a:p>
            <a:pPr indent="0" lvl="0" marL="0">
              <a:spcBef>
                <a:spcPts val="1600"/>
              </a:spcBef>
              <a:spcAft>
                <a:spcPts val="0"/>
              </a:spcAft>
              <a:buNone/>
            </a:pPr>
            <a:r>
              <a:rPr lang="en" sz="1800">
                <a:solidFill>
                  <a:srgbClr val="222222"/>
                </a:solidFill>
                <a:highlight>
                  <a:srgbClr val="FFFFFF"/>
                </a:highlight>
                <a:latin typeface="Arial"/>
                <a:ea typeface="Arial"/>
                <a:cs typeface="Arial"/>
                <a:sym typeface="Arial"/>
              </a:rPr>
              <a:t>*</a:t>
            </a:r>
            <a:r>
              <a:rPr lang="en" sz="1200">
                <a:solidFill>
                  <a:srgbClr val="222222"/>
                </a:solidFill>
                <a:highlight>
                  <a:srgbClr val="FFFFFF"/>
                </a:highlight>
                <a:latin typeface="Arial"/>
                <a:ea typeface="Arial"/>
                <a:cs typeface="Arial"/>
                <a:sym typeface="Arial"/>
              </a:rPr>
              <a:t>On October 23, 2015, Bieber released the album's second single titled "</a:t>
            </a:r>
            <a:r>
              <a:rPr lang="en" sz="1200">
                <a:solidFill>
                  <a:srgbClr val="0B0080"/>
                </a:solidFill>
                <a:highlight>
                  <a:srgbClr val="FFFFFF"/>
                </a:highlight>
                <a:uFill>
                  <a:noFill/>
                </a:uFill>
                <a:latin typeface="Arial"/>
                <a:ea typeface="Arial"/>
                <a:cs typeface="Arial"/>
                <a:sym typeface="Arial"/>
                <a:hlinkClick r:id="rId5"/>
              </a:rPr>
              <a:t>Sorry</a:t>
            </a:r>
            <a:r>
              <a:rPr lang="en" sz="1200">
                <a:solidFill>
                  <a:srgbClr val="222222"/>
                </a:solidFill>
                <a:highlight>
                  <a:srgbClr val="FFFFFF"/>
                </a:highlight>
                <a:latin typeface="Arial"/>
                <a:ea typeface="Arial"/>
                <a:cs typeface="Arial"/>
                <a:sym typeface="Arial"/>
              </a:rPr>
              <a:t>" </a:t>
            </a:r>
            <a:endParaRPr sz="1200">
              <a:solidFill>
                <a:srgbClr val="222222"/>
              </a:solidFill>
              <a:highlight>
                <a:srgbClr val="FFFFFF"/>
              </a:highlight>
              <a:latin typeface="Arial"/>
              <a:ea typeface="Arial"/>
              <a:cs typeface="Arial"/>
              <a:sym typeface="Arial"/>
            </a:endParaRPr>
          </a:p>
          <a:p>
            <a:pPr indent="0" lvl="0" marL="0">
              <a:spcBef>
                <a:spcPts val="1600"/>
              </a:spcBef>
              <a:spcAft>
                <a:spcPts val="0"/>
              </a:spcAft>
              <a:buNone/>
            </a:pPr>
            <a:r>
              <a:rPr lang="en" sz="1400">
                <a:solidFill>
                  <a:srgbClr val="222222"/>
                </a:solidFill>
                <a:highlight>
                  <a:srgbClr val="FFFFFF"/>
                </a:highlight>
                <a:latin typeface="Arial"/>
                <a:ea typeface="Arial"/>
                <a:cs typeface="Arial"/>
                <a:sym typeface="Arial"/>
              </a:rPr>
              <a:t>*</a:t>
            </a:r>
            <a:r>
              <a:rPr lang="en" sz="1200">
                <a:solidFill>
                  <a:srgbClr val="222222"/>
                </a:solidFill>
                <a:highlight>
                  <a:srgbClr val="FFFFFF"/>
                </a:highlight>
                <a:latin typeface="Arial"/>
                <a:ea typeface="Arial"/>
                <a:cs typeface="Arial"/>
                <a:sym typeface="Arial"/>
              </a:rPr>
              <a:t>The third single from Purpose, "Love Yourself" also peaked at number one in the US, making Bieber the first male artist </a:t>
            </a:r>
            <a:endParaRPr sz="1200">
              <a:solidFill>
                <a:srgbClr val="222222"/>
              </a:solidFill>
              <a:highlight>
                <a:srgbClr val="FFFFFF"/>
              </a:highlight>
              <a:latin typeface="Arial"/>
              <a:ea typeface="Arial"/>
              <a:cs typeface="Arial"/>
              <a:sym typeface="Arial"/>
            </a:endParaRPr>
          </a:p>
          <a:p>
            <a:pPr indent="0" lvl="0" marL="0">
              <a:spcBef>
                <a:spcPts val="1600"/>
              </a:spcBef>
              <a:spcAft>
                <a:spcPts val="0"/>
              </a:spcAft>
              <a:buNone/>
            </a:pPr>
            <a:r>
              <a:rPr lang="en" sz="1200">
                <a:solidFill>
                  <a:srgbClr val="222222"/>
                </a:solidFill>
                <a:highlight>
                  <a:srgbClr val="FFFFFF"/>
                </a:highlight>
                <a:latin typeface="Arial"/>
                <a:ea typeface="Arial"/>
                <a:cs typeface="Arial"/>
                <a:sym typeface="Arial"/>
              </a:rPr>
              <a:t>Purpose was released on November 13, 2015, and debuted at number one on the Billboard 200, becoming Bieber's sixth album to debut at the top of that chart.It was the fourth best-selling album of 2015 with worldwide sales of 3.1 million copies. As of June 2016, it had sold 4.5 million copies globally.On November 11, 2015, Bieber announced he will embark on the Purpose Tour.</a:t>
            </a:r>
            <a:endParaRPr sz="1200">
              <a:solidFill>
                <a:srgbClr val="222222"/>
              </a:solidFill>
              <a:highlight>
                <a:srgbClr val="FFFFFF"/>
              </a:highlight>
              <a:latin typeface="Arial"/>
              <a:ea typeface="Arial"/>
              <a:cs typeface="Arial"/>
              <a:sym typeface="Arial"/>
            </a:endParaRPr>
          </a:p>
          <a:p>
            <a:pPr indent="0" lvl="0" marL="0">
              <a:spcBef>
                <a:spcPts val="1600"/>
              </a:spcBef>
              <a:spcAft>
                <a:spcPts val="1600"/>
              </a:spcAft>
              <a:buNone/>
            </a:pPr>
            <a:r>
              <a:t/>
            </a:r>
            <a:endParaRPr sz="1050">
              <a:solidFill>
                <a:srgbClr val="222222"/>
              </a:solidFill>
              <a:highlight>
                <a:srgbClr val="FFFFFF"/>
              </a:highlight>
              <a:latin typeface="Arial"/>
              <a:ea typeface="Arial"/>
              <a:cs typeface="Arial"/>
              <a:sym typeface="Arial"/>
            </a:endParaRPr>
          </a:p>
        </p:txBody>
      </p:sp>
      <p:pic>
        <p:nvPicPr>
          <p:cNvPr id="344" name="Shape 344"/>
          <p:cNvPicPr preferRelativeResize="0"/>
          <p:nvPr/>
        </p:nvPicPr>
        <p:blipFill>
          <a:blip r:embed="rId6">
            <a:alphaModFix/>
          </a:blip>
          <a:stretch>
            <a:fillRect/>
          </a:stretch>
        </p:blipFill>
        <p:spPr>
          <a:xfrm>
            <a:off x="2859575" y="3414775"/>
            <a:ext cx="3075750" cy="156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