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matic SC"/>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maticSC-bold.fntdata"/><Relationship Id="rId10" Type="http://schemas.openxmlformats.org/officeDocument/2006/relationships/slide" Target="slides/slide5.xml"/><Relationship Id="rId21" Type="http://schemas.openxmlformats.org/officeDocument/2006/relationships/font" Target="fonts/AmaticSC-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1T14:29:32.519">
    <p:pos x="6000" y="0"/>
    <p:text>Рок је 30.4.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24T19:48:21.008">
    <p:pos x="6000" y="0"/>
    <p:text>much better</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29T19:52:34.384">
    <p:pos x="6000" y="0"/>
    <p:text>odlično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11.jpg"/><Relationship Id="rId5" Type="http://schemas.openxmlformats.org/officeDocument/2006/relationships/image" Target="../media/image4.jp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5792876" y="1017725"/>
            <a:ext cx="3039425" cy="4054591"/>
          </a:xfrm>
          <a:prstGeom prst="rect">
            <a:avLst/>
          </a:prstGeom>
          <a:noFill/>
          <a:ln>
            <a:noFill/>
          </a:ln>
        </p:spPr>
      </p:pic>
      <p:sp>
        <p:nvSpPr>
          <p:cNvPr id="122" name="Shape 122"/>
          <p:cNvSpPr txBox="1"/>
          <p:nvPr>
            <p:ph idx="1" type="body"/>
          </p:nvPr>
        </p:nvSpPr>
        <p:spPr>
          <a:xfrm>
            <a:off x="693450" y="3647645"/>
            <a:ext cx="4677600" cy="13377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solidFill>
                  <a:srgbClr val="93C47D"/>
                </a:solidFill>
              </a:rPr>
              <a:t>A study showed that the average high school kid today has the same level of anxiety as the average psychiatric patient in the early 1950’s.</a:t>
            </a:r>
            <a:endParaRPr>
              <a:solidFill>
                <a:srgbClr val="93C47D"/>
              </a:solidFill>
            </a:endParaRPr>
          </a:p>
        </p:txBody>
      </p:sp>
      <p:sp>
        <p:nvSpPr>
          <p:cNvPr id="123" name="Shape 123"/>
          <p:cNvSpPr txBox="1"/>
          <p:nvPr>
            <p:ph idx="1" type="body"/>
          </p:nvPr>
        </p:nvSpPr>
        <p:spPr>
          <a:xfrm>
            <a:off x="201600" y="1485425"/>
            <a:ext cx="4991100" cy="1337700"/>
          </a:xfrm>
          <a:prstGeom prst="rect">
            <a:avLst/>
          </a:prstGeom>
        </p:spPr>
        <p:txBody>
          <a:bodyPr anchorCtr="0" anchor="ctr" bIns="91425" lIns="91425" spcFirstLastPara="1" rIns="91425" wrap="square" tIns="91425">
            <a:noAutofit/>
          </a:bodyPr>
          <a:lstStyle/>
          <a:p>
            <a:pPr indent="-349250" lvl="0" marL="457200" rtl="0" algn="just">
              <a:spcBef>
                <a:spcPts val="0"/>
              </a:spcBef>
              <a:spcAft>
                <a:spcPts val="0"/>
              </a:spcAft>
              <a:buSzPts val="1900"/>
              <a:buChar char="●"/>
            </a:pPr>
            <a:r>
              <a:rPr b="1" lang="en" sz="1900"/>
              <a:t>Mental</a:t>
            </a:r>
            <a:r>
              <a:rPr lang="en" sz="1900"/>
              <a:t> </a:t>
            </a:r>
            <a:r>
              <a:rPr b="1" lang="en" sz="1900"/>
              <a:t>health</a:t>
            </a:r>
            <a:r>
              <a:rPr lang="en" sz="1900"/>
              <a:t> is a level of pathological well-being, or an absence of mental illness. It has an impact on all people despite their religious views, ethnicity, educational level or economic position.</a:t>
            </a:r>
            <a:endParaRPr sz="1900"/>
          </a:p>
        </p:txBody>
      </p:sp>
      <p:sp>
        <p:nvSpPr>
          <p:cNvPr id="124" name="Shape 124"/>
          <p:cNvSpPr txBox="1"/>
          <p:nvPr/>
        </p:nvSpPr>
        <p:spPr>
          <a:xfrm>
            <a:off x="693450" y="2949054"/>
            <a:ext cx="4677600" cy="572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000">
                <a:solidFill>
                  <a:srgbClr val="93C47D"/>
                </a:solidFill>
                <a:latin typeface="Amatic SC"/>
                <a:ea typeface="Amatic SC"/>
                <a:cs typeface="Amatic SC"/>
                <a:sym typeface="Amatic SC"/>
              </a:rPr>
              <a:t>Did you know?</a:t>
            </a:r>
            <a:endParaRPr sz="3000">
              <a:solidFill>
                <a:srgbClr val="93C47D"/>
              </a:solidFill>
              <a:latin typeface="Amatic SC"/>
              <a:ea typeface="Amatic SC"/>
              <a:cs typeface="Amatic SC"/>
              <a:sym typeface="Amatic SC"/>
            </a:endParaRPr>
          </a:p>
        </p:txBody>
      </p:sp>
      <p:sp>
        <p:nvSpPr>
          <p:cNvPr id="125" name="Shape 125"/>
          <p:cNvSpPr txBox="1"/>
          <p:nvPr/>
        </p:nvSpPr>
        <p:spPr>
          <a:xfrm>
            <a:off x="693450" y="0"/>
            <a:ext cx="7315200" cy="572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000">
                <a:solidFill>
                  <a:srgbClr val="38761D"/>
                </a:solidFill>
              </a:rPr>
              <a:t>Mental health</a:t>
            </a:r>
            <a:endParaRPr sz="3000">
              <a:solidFill>
                <a:srgbClr val="38761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nvSpPr>
        <p:spPr>
          <a:xfrm>
            <a:off x="3752199" y="661290"/>
            <a:ext cx="4937100" cy="1656300"/>
          </a:xfrm>
          <a:prstGeom prst="rect">
            <a:avLst/>
          </a:prstGeom>
          <a:noFill/>
          <a:ln>
            <a:noFill/>
          </a:ln>
        </p:spPr>
        <p:txBody>
          <a:bodyPr anchorCtr="0" anchor="ctr" bIns="91425" lIns="91425" spcFirstLastPara="1" rIns="91425" wrap="square" tIns="91425">
            <a:noAutofit/>
          </a:bodyPr>
          <a:lstStyle/>
          <a:p>
            <a:pPr indent="-387350" lvl="0" marL="457200" rtl="0">
              <a:spcBef>
                <a:spcPts val="0"/>
              </a:spcBef>
              <a:spcAft>
                <a:spcPts val="0"/>
              </a:spcAft>
              <a:buSzPts val="2500"/>
              <a:buChar char="●"/>
            </a:pPr>
            <a:r>
              <a:rPr lang="en" sz="2500"/>
              <a:t>In the mid-19th century the term </a:t>
            </a:r>
            <a:r>
              <a:rPr b="1" lang="en" sz="2500"/>
              <a:t>"mental hygiene"</a:t>
            </a:r>
            <a:r>
              <a:rPr lang="en" sz="2500"/>
              <a:t> was first used as an attempt to promote mental health awareness, and has been in use ever since.</a:t>
            </a:r>
            <a:endParaRPr sz="2500"/>
          </a:p>
        </p:txBody>
      </p:sp>
      <p:pic>
        <p:nvPicPr>
          <p:cNvPr id="131" name="Shape 131"/>
          <p:cNvPicPr preferRelativeResize="0"/>
          <p:nvPr/>
        </p:nvPicPr>
        <p:blipFill>
          <a:blip r:embed="rId3">
            <a:alphaModFix/>
          </a:blip>
          <a:stretch>
            <a:fillRect/>
          </a:stretch>
        </p:blipFill>
        <p:spPr>
          <a:xfrm>
            <a:off x="152400" y="152400"/>
            <a:ext cx="3349950" cy="4671685"/>
          </a:xfrm>
          <a:prstGeom prst="rect">
            <a:avLst/>
          </a:prstGeom>
          <a:noFill/>
          <a:ln>
            <a:noFill/>
          </a:ln>
        </p:spPr>
      </p:pic>
      <p:sp>
        <p:nvSpPr>
          <p:cNvPr id="132" name="Shape 132"/>
          <p:cNvSpPr txBox="1"/>
          <p:nvPr/>
        </p:nvSpPr>
        <p:spPr>
          <a:xfrm>
            <a:off x="3752207" y="2699100"/>
            <a:ext cx="5421000" cy="2444400"/>
          </a:xfrm>
          <a:prstGeom prst="rect">
            <a:avLst/>
          </a:prstGeom>
          <a:noFill/>
          <a:ln>
            <a:noFill/>
          </a:ln>
        </p:spPr>
        <p:txBody>
          <a:bodyPr anchorCtr="0" anchor="ctr" bIns="91425" lIns="91425" spcFirstLastPara="1" rIns="91425" wrap="square" tIns="91425">
            <a:noAutofit/>
          </a:bodyPr>
          <a:lstStyle/>
          <a:p>
            <a:pPr indent="-387350" lvl="0" marL="457200">
              <a:spcBef>
                <a:spcPts val="0"/>
              </a:spcBef>
              <a:spcAft>
                <a:spcPts val="0"/>
              </a:spcAft>
              <a:buSzPts val="2500"/>
              <a:buChar char="●"/>
            </a:pPr>
            <a:r>
              <a:rPr lang="en" sz="2500"/>
              <a:t>Stress is often referred to as “the silent killer” because it has been linked to heart disease, high blood pressure, chest pain and early death.</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299525" y="345829"/>
            <a:ext cx="4981800" cy="2381700"/>
          </a:xfrm>
          <a:prstGeom prst="rect">
            <a:avLst/>
          </a:prstGeom>
          <a:noFill/>
          <a:ln>
            <a:noFill/>
          </a:ln>
        </p:spPr>
        <p:txBody>
          <a:bodyPr anchorCtr="0" anchor="ctr" bIns="91425" lIns="91425" spcFirstLastPara="1" rIns="91425" wrap="square" tIns="91425">
            <a:noAutofit/>
          </a:bodyPr>
          <a:lstStyle/>
          <a:p>
            <a:pPr indent="-387350" lvl="0" marL="457200">
              <a:spcBef>
                <a:spcPts val="0"/>
              </a:spcBef>
              <a:spcAft>
                <a:spcPts val="0"/>
              </a:spcAft>
              <a:buSzPts val="2500"/>
              <a:buChar char="●"/>
            </a:pPr>
            <a:r>
              <a:rPr lang="en" sz="2500"/>
              <a:t>Mental health has to be worked on daily and can be achieved </a:t>
            </a:r>
            <a:r>
              <a:rPr b="1" lang="en" sz="2500"/>
              <a:t>during a period of</a:t>
            </a:r>
            <a:r>
              <a:rPr lang="en" sz="2500"/>
              <a:t> </a:t>
            </a:r>
            <a:r>
              <a:rPr b="1" lang="en" sz="2500"/>
              <a:t>time.</a:t>
            </a:r>
            <a:r>
              <a:rPr lang="en" sz="2500"/>
              <a:t> Changing our daily habits can slowly but surely help us not feel the pressure of everyday life.</a:t>
            </a:r>
            <a:endParaRPr sz="2500"/>
          </a:p>
        </p:txBody>
      </p:sp>
      <p:pic>
        <p:nvPicPr>
          <p:cNvPr id="138" name="Shape 138"/>
          <p:cNvPicPr preferRelativeResize="0"/>
          <p:nvPr/>
        </p:nvPicPr>
        <p:blipFill>
          <a:blip r:embed="rId4">
            <a:alphaModFix/>
          </a:blip>
          <a:stretch>
            <a:fillRect/>
          </a:stretch>
        </p:blipFill>
        <p:spPr>
          <a:xfrm>
            <a:off x="5281325" y="345825"/>
            <a:ext cx="3710275" cy="4125804"/>
          </a:xfrm>
          <a:prstGeom prst="rect">
            <a:avLst/>
          </a:prstGeom>
          <a:noFill/>
          <a:ln>
            <a:noFill/>
          </a:ln>
        </p:spPr>
      </p:pic>
      <p:sp>
        <p:nvSpPr>
          <p:cNvPr id="139" name="Shape 139"/>
          <p:cNvSpPr txBox="1"/>
          <p:nvPr/>
        </p:nvSpPr>
        <p:spPr>
          <a:xfrm flipH="1" rot="211">
            <a:off x="346775" y="3069025"/>
            <a:ext cx="4887300" cy="184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200">
                <a:solidFill>
                  <a:srgbClr val="38761D"/>
                </a:solidFill>
              </a:rPr>
              <a:t>"In any given moment we have two options: to step forward into growth or to step back into safety."</a:t>
            </a:r>
            <a:br>
              <a:rPr lang="en" sz="2200">
                <a:solidFill>
                  <a:srgbClr val="38761D"/>
                </a:solidFill>
              </a:rPr>
            </a:br>
            <a:r>
              <a:rPr lang="en" sz="2200">
                <a:solidFill>
                  <a:srgbClr val="38761D"/>
                </a:solidFill>
              </a:rPr>
              <a:t>-Abraham Maslow</a:t>
            </a:r>
            <a:endParaRPr sz="2200">
              <a:solidFill>
                <a:srgbClr val="38761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7" name="Shape 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Unhealthy food</a:t>
            </a:r>
            <a:endParaRPr/>
          </a:p>
        </p:txBody>
      </p:sp>
      <p:sp>
        <p:nvSpPr>
          <p:cNvPr id="73" name="Shape 7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200">
                <a:solidFill>
                  <a:srgbClr val="222222"/>
                </a:solidFill>
                <a:highlight>
                  <a:srgbClr val="FFFFFF"/>
                </a:highlight>
              </a:rPr>
              <a:t>Junk food</a:t>
            </a:r>
            <a:r>
              <a:rPr lang="en" sz="1200">
                <a:solidFill>
                  <a:srgbClr val="222222"/>
                </a:solidFill>
                <a:highlight>
                  <a:srgbClr val="FFFFFF"/>
                </a:highlight>
              </a:rPr>
              <a:t> is a term for food containing high levels of calories from sugar or fat with little fiber, protein, vitamins or minerals. Junk food can also refer to high protein food like meat prepared with saturated fat. </a:t>
            </a:r>
            <a:endParaRPr sz="1200">
              <a:solidFill>
                <a:srgbClr val="222222"/>
              </a:solidFill>
              <a:highlight>
                <a:srgbClr val="FFFFFF"/>
              </a:highlight>
            </a:endParaRPr>
          </a:p>
        </p:txBody>
      </p:sp>
      <p:pic>
        <p:nvPicPr>
          <p:cNvPr id="74" name="Shape 74"/>
          <p:cNvPicPr preferRelativeResize="0"/>
          <p:nvPr/>
        </p:nvPicPr>
        <p:blipFill>
          <a:blip r:embed="rId4">
            <a:alphaModFix/>
          </a:blip>
          <a:stretch>
            <a:fillRect/>
          </a:stretch>
        </p:blipFill>
        <p:spPr>
          <a:xfrm>
            <a:off x="452325" y="2237475"/>
            <a:ext cx="3518626" cy="2342275"/>
          </a:xfrm>
          <a:prstGeom prst="rect">
            <a:avLst/>
          </a:prstGeom>
          <a:noFill/>
          <a:ln>
            <a:noFill/>
          </a:ln>
        </p:spPr>
      </p:pic>
      <p:sp>
        <p:nvSpPr>
          <p:cNvPr id="75" name="Shape 75"/>
          <p:cNvSpPr txBox="1"/>
          <p:nvPr>
            <p:ph idx="2" type="body"/>
          </p:nvPr>
        </p:nvSpPr>
        <p:spPr>
          <a:xfrm>
            <a:off x="4395125" y="1320125"/>
            <a:ext cx="3999900" cy="3416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Clr>
                <a:schemeClr val="dk1"/>
              </a:buClr>
              <a:buSzPts val="1100"/>
              <a:buFont typeface="Arial"/>
              <a:buNone/>
            </a:pPr>
            <a:r>
              <a:rPr lang="en" sz="1200">
                <a:solidFill>
                  <a:srgbClr val="5D6164"/>
                </a:solidFill>
                <a:highlight>
                  <a:srgbClr val="FFFFFF"/>
                </a:highlight>
              </a:rPr>
              <a:t>Eating junk food alters the brain activity in a way similar to addictive drugs do, such as cocaine and heroin.</a:t>
            </a:r>
            <a:endParaRPr sz="1200">
              <a:solidFill>
                <a:srgbClr val="2E2E30"/>
              </a:solidFill>
              <a:highlight>
                <a:srgbClr val="FFFFFF"/>
              </a:highlight>
            </a:endParaRPr>
          </a:p>
          <a:p>
            <a:pPr indent="0" lvl="0" marL="0">
              <a:spcBef>
                <a:spcPts val="1100"/>
              </a:spcBef>
              <a:spcAft>
                <a:spcPts val="1600"/>
              </a:spcAft>
              <a:buNone/>
            </a:pPr>
            <a:r>
              <a:t/>
            </a:r>
            <a:endParaRPr sz="1200"/>
          </a:p>
        </p:txBody>
      </p:sp>
      <p:pic>
        <p:nvPicPr>
          <p:cNvPr id="76" name="Shape 76"/>
          <p:cNvPicPr preferRelativeResize="0"/>
          <p:nvPr/>
        </p:nvPicPr>
        <p:blipFill>
          <a:blip r:embed="rId5">
            <a:alphaModFix/>
          </a:blip>
          <a:stretch>
            <a:fillRect/>
          </a:stretch>
        </p:blipFill>
        <p:spPr>
          <a:xfrm>
            <a:off x="4395122" y="1996825"/>
            <a:ext cx="2205676" cy="2823574"/>
          </a:xfrm>
          <a:prstGeom prst="rect">
            <a:avLst/>
          </a:prstGeom>
          <a:noFill/>
          <a:ln>
            <a:noFill/>
          </a:ln>
        </p:spPr>
      </p:pic>
      <p:pic>
        <p:nvPicPr>
          <p:cNvPr id="77" name="Shape 77"/>
          <p:cNvPicPr preferRelativeResize="0"/>
          <p:nvPr/>
        </p:nvPicPr>
        <p:blipFill>
          <a:blip r:embed="rId6">
            <a:alphaModFix/>
          </a:blip>
          <a:stretch>
            <a:fillRect/>
          </a:stretch>
        </p:blipFill>
        <p:spPr>
          <a:xfrm flipH="1">
            <a:off x="6600803" y="2193967"/>
            <a:ext cx="1762575" cy="21999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741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Mental health</a:t>
            </a:r>
            <a:endParaRPr/>
          </a:p>
        </p:txBody>
      </p:sp>
      <p:sp>
        <p:nvSpPr>
          <p:cNvPr id="83" name="Shape 8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Clr>
                <a:schemeClr val="dk1"/>
              </a:buClr>
              <a:buSzPts val="1100"/>
              <a:buFont typeface="Arial"/>
              <a:buNone/>
            </a:pPr>
            <a:r>
              <a:rPr lang="en" sz="1200">
                <a:solidFill>
                  <a:srgbClr val="2E2E30"/>
                </a:solidFill>
                <a:highlight>
                  <a:srgbClr val="FFFFFF"/>
                </a:highlight>
              </a:rPr>
              <a:t>Eating too much junk food may aggravate symptoms of mental illnesses such as depression and anxiety. Unhealthy food choices and diet habits may also increase your chances of developing mental diseases like Alzheimer's later in life.</a:t>
            </a:r>
            <a:endParaRPr sz="1200">
              <a:solidFill>
                <a:srgbClr val="2E2E30"/>
              </a:solidFill>
              <a:highlight>
                <a:srgbClr val="FFFFFF"/>
              </a:highlight>
            </a:endParaRPr>
          </a:p>
          <a:p>
            <a:pPr indent="0" lvl="0" marL="0">
              <a:spcBef>
                <a:spcPts val="1100"/>
              </a:spcBef>
              <a:spcAft>
                <a:spcPts val="1600"/>
              </a:spcAft>
              <a:buNone/>
            </a:pPr>
            <a:r>
              <a:t/>
            </a:r>
            <a:endParaRPr/>
          </a:p>
        </p:txBody>
      </p:sp>
      <p:sp>
        <p:nvSpPr>
          <p:cNvPr id="84" name="Shape 84"/>
          <p:cNvSpPr txBox="1"/>
          <p:nvPr>
            <p:ph idx="2" type="body"/>
          </p:nvPr>
        </p:nvSpPr>
        <p:spPr>
          <a:xfrm>
            <a:off x="4832400" y="1225400"/>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200">
              <a:solidFill>
                <a:srgbClr val="5D6164"/>
              </a:solidFill>
              <a:highlight>
                <a:srgbClr val="FFFFFF"/>
              </a:highlight>
            </a:endParaRPr>
          </a:p>
          <a:p>
            <a:pPr indent="0" lvl="0" marL="0">
              <a:spcBef>
                <a:spcPts val="1600"/>
              </a:spcBef>
              <a:spcAft>
                <a:spcPts val="0"/>
              </a:spcAft>
              <a:buNone/>
            </a:pPr>
            <a:r>
              <a:t/>
            </a:r>
            <a:endParaRPr sz="1200">
              <a:solidFill>
                <a:srgbClr val="5D6164"/>
              </a:solidFill>
              <a:highlight>
                <a:srgbClr val="FFFFFF"/>
              </a:highlight>
            </a:endParaRPr>
          </a:p>
          <a:p>
            <a:pPr indent="0" lvl="0" marL="0">
              <a:spcBef>
                <a:spcPts val="1600"/>
              </a:spcBef>
              <a:spcAft>
                <a:spcPts val="0"/>
              </a:spcAft>
              <a:buNone/>
            </a:pPr>
            <a:r>
              <a:t/>
            </a:r>
            <a:endParaRPr sz="1200">
              <a:solidFill>
                <a:srgbClr val="5D6164"/>
              </a:solidFill>
              <a:highlight>
                <a:srgbClr val="FFFFFF"/>
              </a:highlight>
            </a:endParaRPr>
          </a:p>
          <a:p>
            <a:pPr indent="0" lvl="0" marL="0">
              <a:spcBef>
                <a:spcPts val="1600"/>
              </a:spcBef>
              <a:spcAft>
                <a:spcPts val="0"/>
              </a:spcAft>
              <a:buNone/>
            </a:pPr>
            <a:r>
              <a:rPr lang="en" sz="1200">
                <a:solidFill>
                  <a:srgbClr val="5D6164"/>
                </a:solidFill>
                <a:highlight>
                  <a:srgbClr val="FFFFFF"/>
                </a:highlight>
              </a:rPr>
              <a:t>A single fast-food hamburger can contain meat from hundreds, or even thousands, of different cattle.</a:t>
            </a:r>
            <a:endParaRPr sz="1200">
              <a:solidFill>
                <a:srgbClr val="5D6164"/>
              </a:solidFill>
              <a:highlight>
                <a:srgbClr val="FFFFFF"/>
              </a:highlight>
            </a:endParaRPr>
          </a:p>
          <a:p>
            <a:pPr indent="0" lvl="0" marL="0">
              <a:spcBef>
                <a:spcPts val="1600"/>
              </a:spcBef>
              <a:spcAft>
                <a:spcPts val="1600"/>
              </a:spcAft>
              <a:buNone/>
            </a:pPr>
            <a:r>
              <a:t/>
            </a:r>
            <a:endParaRPr sz="1200">
              <a:solidFill>
                <a:srgbClr val="5D6164"/>
              </a:solidFill>
              <a:highlight>
                <a:srgbClr val="FFFFFF"/>
              </a:highlight>
            </a:endParaRPr>
          </a:p>
        </p:txBody>
      </p:sp>
      <p:pic>
        <p:nvPicPr>
          <p:cNvPr id="85" name="Shape 85"/>
          <p:cNvPicPr preferRelativeResize="0"/>
          <p:nvPr/>
        </p:nvPicPr>
        <p:blipFill>
          <a:blip r:embed="rId3">
            <a:alphaModFix/>
          </a:blip>
          <a:stretch>
            <a:fillRect/>
          </a:stretch>
        </p:blipFill>
        <p:spPr>
          <a:xfrm>
            <a:off x="626600" y="2700975"/>
            <a:ext cx="3196699" cy="1744675"/>
          </a:xfrm>
          <a:prstGeom prst="rect">
            <a:avLst/>
          </a:prstGeom>
          <a:noFill/>
          <a:ln>
            <a:noFill/>
          </a:ln>
        </p:spPr>
      </p:pic>
      <p:pic>
        <p:nvPicPr>
          <p:cNvPr id="86" name="Shape 86"/>
          <p:cNvPicPr preferRelativeResize="0"/>
          <p:nvPr/>
        </p:nvPicPr>
        <p:blipFill>
          <a:blip r:embed="rId4">
            <a:alphaModFix/>
          </a:blip>
          <a:stretch>
            <a:fillRect/>
          </a:stretch>
        </p:blipFill>
        <p:spPr>
          <a:xfrm>
            <a:off x="4935774" y="646801"/>
            <a:ext cx="3541591" cy="1744676"/>
          </a:xfrm>
          <a:prstGeom prst="rect">
            <a:avLst/>
          </a:prstGeom>
          <a:noFill/>
          <a:ln>
            <a:noFill/>
          </a:ln>
        </p:spPr>
      </p:pic>
      <p:pic>
        <p:nvPicPr>
          <p:cNvPr id="87" name="Shape 87"/>
          <p:cNvPicPr preferRelativeResize="0"/>
          <p:nvPr/>
        </p:nvPicPr>
        <p:blipFill>
          <a:blip r:embed="rId5">
            <a:alphaModFix/>
          </a:blip>
          <a:stretch>
            <a:fillRect/>
          </a:stretch>
        </p:blipFill>
        <p:spPr>
          <a:xfrm rot="5400000">
            <a:off x="5726975" y="2573675"/>
            <a:ext cx="2010175" cy="281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35455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t/>
            </a:r>
            <a:endParaRPr/>
          </a:p>
        </p:txBody>
      </p:sp>
      <p:sp>
        <p:nvSpPr>
          <p:cNvPr id="93" name="Shape 9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5D6164"/>
                </a:solidFill>
                <a:highlight>
                  <a:srgbClr val="FFFFFF"/>
                </a:highlight>
              </a:rPr>
              <a:t>Fats from junk food trigger the brain to want more food. This effect can last for several days.</a:t>
            </a:r>
            <a:endParaRPr sz="1200">
              <a:solidFill>
                <a:srgbClr val="5D6164"/>
              </a:solidFill>
              <a:highlight>
                <a:srgbClr val="FFFFFF"/>
              </a:highlight>
            </a:endParaRPr>
          </a:p>
          <a:p>
            <a:pPr indent="0" lvl="0" marL="0" algn="r">
              <a:spcBef>
                <a:spcPts val="1600"/>
              </a:spcBef>
              <a:spcAft>
                <a:spcPts val="0"/>
              </a:spcAft>
              <a:buNone/>
            </a:pPr>
            <a:r>
              <a:rPr lang="en" sz="1200">
                <a:solidFill>
                  <a:srgbClr val="5D6164"/>
                </a:solidFill>
                <a:highlight>
                  <a:srgbClr val="FFFFFF"/>
                </a:highlight>
              </a:rPr>
              <a:t>While eating ice cream may seem a delicious way to cool off, the high fat content in the tasty treat actually warms up the body.</a:t>
            </a:r>
            <a:endParaRPr sz="1200">
              <a:solidFill>
                <a:srgbClr val="5D6164"/>
              </a:solidFill>
              <a:highlight>
                <a:srgbClr val="FFFFFF"/>
              </a:highlight>
            </a:endParaRPr>
          </a:p>
          <a:p>
            <a:pPr indent="0" lvl="0" marL="0" rtl="0">
              <a:spcBef>
                <a:spcPts val="1600"/>
              </a:spcBef>
              <a:spcAft>
                <a:spcPts val="1600"/>
              </a:spcAft>
              <a:buNone/>
            </a:pPr>
            <a:r>
              <a:t/>
            </a:r>
            <a:endParaRPr sz="900">
              <a:solidFill>
                <a:srgbClr val="5D6164"/>
              </a:solidFill>
              <a:highlight>
                <a:srgbClr val="FFFFFF"/>
              </a:highlight>
            </a:endParaRPr>
          </a:p>
        </p:txBody>
      </p:sp>
      <p:sp>
        <p:nvSpPr>
          <p:cNvPr id="94" name="Shape 9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nSpc>
                <a:spcPct val="150000"/>
              </a:lnSpc>
              <a:spcBef>
                <a:spcPts val="1500"/>
              </a:spcBef>
              <a:spcAft>
                <a:spcPts val="0"/>
              </a:spcAft>
              <a:buNone/>
            </a:pPr>
            <a:r>
              <a:t/>
            </a:r>
            <a:endParaRPr sz="1200">
              <a:solidFill>
                <a:srgbClr val="5D6164"/>
              </a:solidFill>
              <a:highlight>
                <a:srgbClr val="FFFFFF"/>
              </a:highlight>
            </a:endParaRPr>
          </a:p>
          <a:p>
            <a:pPr indent="0" lvl="0" marL="0" rtl="0">
              <a:lnSpc>
                <a:spcPct val="150000"/>
              </a:lnSpc>
              <a:spcBef>
                <a:spcPts val="1500"/>
              </a:spcBef>
              <a:spcAft>
                <a:spcPts val="0"/>
              </a:spcAft>
              <a:buNone/>
            </a:pPr>
            <a:r>
              <a:t/>
            </a:r>
            <a:endParaRPr sz="1200">
              <a:solidFill>
                <a:srgbClr val="5D6164"/>
              </a:solidFill>
              <a:highlight>
                <a:srgbClr val="FFFFFF"/>
              </a:highlight>
            </a:endParaRPr>
          </a:p>
          <a:p>
            <a:pPr indent="0" lvl="0" marL="0" rtl="0">
              <a:lnSpc>
                <a:spcPct val="150000"/>
              </a:lnSpc>
              <a:spcBef>
                <a:spcPts val="1500"/>
              </a:spcBef>
              <a:spcAft>
                <a:spcPts val="0"/>
              </a:spcAft>
              <a:buNone/>
            </a:pPr>
            <a:r>
              <a:t/>
            </a:r>
            <a:endParaRPr sz="1200">
              <a:solidFill>
                <a:srgbClr val="5D6164"/>
              </a:solidFill>
              <a:highlight>
                <a:srgbClr val="FFFFFF"/>
              </a:highlight>
            </a:endParaRPr>
          </a:p>
          <a:p>
            <a:pPr indent="0" lvl="0" marL="0" rtl="0">
              <a:lnSpc>
                <a:spcPct val="150000"/>
              </a:lnSpc>
              <a:spcBef>
                <a:spcPts val="1500"/>
              </a:spcBef>
              <a:spcAft>
                <a:spcPts val="0"/>
              </a:spcAft>
              <a:buNone/>
            </a:pPr>
            <a:r>
              <a:t/>
            </a:r>
            <a:endParaRPr sz="1200">
              <a:solidFill>
                <a:srgbClr val="5D6164"/>
              </a:solidFill>
              <a:highlight>
                <a:srgbClr val="FFFFFF"/>
              </a:highlight>
            </a:endParaRPr>
          </a:p>
          <a:p>
            <a:pPr indent="0" lvl="0" marL="0" rtl="0">
              <a:lnSpc>
                <a:spcPct val="150000"/>
              </a:lnSpc>
              <a:spcBef>
                <a:spcPts val="1500"/>
              </a:spcBef>
              <a:spcAft>
                <a:spcPts val="0"/>
              </a:spcAft>
              <a:buNone/>
            </a:pPr>
            <a:r>
              <a:rPr lang="en" sz="1200">
                <a:solidFill>
                  <a:srgbClr val="5D6164"/>
                </a:solidFill>
                <a:highlight>
                  <a:srgbClr val="FFFFFF"/>
                </a:highlight>
              </a:rPr>
              <a:t>Young women who eat a junk food diet are at a higher risk for developing Polycystic Ovarian Syndrome.</a:t>
            </a:r>
            <a:endParaRPr sz="1200">
              <a:solidFill>
                <a:srgbClr val="5D6164"/>
              </a:solidFill>
              <a:highlight>
                <a:srgbClr val="FFFFFF"/>
              </a:highlight>
            </a:endParaRPr>
          </a:p>
          <a:p>
            <a:pPr indent="0" lvl="0" marL="0" rtl="0">
              <a:lnSpc>
                <a:spcPct val="150000"/>
              </a:lnSpc>
              <a:spcBef>
                <a:spcPts val="1500"/>
              </a:spcBef>
              <a:spcAft>
                <a:spcPts val="0"/>
              </a:spcAft>
              <a:buNone/>
            </a:pPr>
            <a:r>
              <a:rPr lang="en" sz="1200">
                <a:solidFill>
                  <a:srgbClr val="5D6164"/>
                </a:solidFill>
                <a:highlight>
                  <a:srgbClr val="FFFFFF"/>
                </a:highlight>
              </a:rPr>
              <a:t>If a hot dog package says that it includes the phrase "with variety meats" or "with meat by-products," the hot dog probably includes such meats as liver and and heart.</a:t>
            </a:r>
            <a:endParaRPr sz="1200">
              <a:solidFill>
                <a:srgbClr val="5D6164"/>
              </a:solidFill>
              <a:highlight>
                <a:srgbClr val="FFFFFF"/>
              </a:highlight>
            </a:endParaRPr>
          </a:p>
          <a:p>
            <a:pPr indent="0" lvl="0" marL="0" rtl="0">
              <a:lnSpc>
                <a:spcPct val="150000"/>
              </a:lnSpc>
              <a:spcBef>
                <a:spcPts val="1500"/>
              </a:spcBef>
              <a:spcAft>
                <a:spcPts val="0"/>
              </a:spcAft>
              <a:buNone/>
            </a:pPr>
            <a:r>
              <a:t/>
            </a:r>
            <a:endParaRPr>
              <a:solidFill>
                <a:srgbClr val="231F20"/>
              </a:solidFill>
            </a:endParaRPr>
          </a:p>
          <a:p>
            <a:pPr indent="0" lvl="0" marL="0" rtl="0">
              <a:spcBef>
                <a:spcPts val="1500"/>
              </a:spcBef>
              <a:spcAft>
                <a:spcPts val="1600"/>
              </a:spcAft>
              <a:buNone/>
            </a:pPr>
            <a:r>
              <a:t/>
            </a:r>
            <a:endParaRPr/>
          </a:p>
        </p:txBody>
      </p:sp>
      <p:pic>
        <p:nvPicPr>
          <p:cNvPr id="95" name="Shape 95"/>
          <p:cNvPicPr preferRelativeResize="0"/>
          <p:nvPr/>
        </p:nvPicPr>
        <p:blipFill>
          <a:blip r:embed="rId3">
            <a:alphaModFix/>
          </a:blip>
          <a:stretch>
            <a:fillRect/>
          </a:stretch>
        </p:blipFill>
        <p:spPr>
          <a:xfrm>
            <a:off x="2915675" y="2468375"/>
            <a:ext cx="1916725" cy="2558825"/>
          </a:xfrm>
          <a:prstGeom prst="rect">
            <a:avLst/>
          </a:prstGeom>
          <a:noFill/>
          <a:ln>
            <a:noFill/>
          </a:ln>
        </p:spPr>
      </p:pic>
      <p:pic>
        <p:nvPicPr>
          <p:cNvPr id="96" name="Shape 96"/>
          <p:cNvPicPr preferRelativeResize="0"/>
          <p:nvPr/>
        </p:nvPicPr>
        <p:blipFill>
          <a:blip r:embed="rId4">
            <a:alphaModFix/>
          </a:blip>
          <a:stretch>
            <a:fillRect/>
          </a:stretch>
        </p:blipFill>
        <p:spPr>
          <a:xfrm>
            <a:off x="101475" y="2331850"/>
            <a:ext cx="2689975" cy="2695350"/>
          </a:xfrm>
          <a:prstGeom prst="rect">
            <a:avLst/>
          </a:prstGeom>
          <a:noFill/>
          <a:ln>
            <a:noFill/>
          </a:ln>
        </p:spPr>
      </p:pic>
      <p:pic>
        <p:nvPicPr>
          <p:cNvPr id="97" name="Shape 97"/>
          <p:cNvPicPr preferRelativeResize="0"/>
          <p:nvPr/>
        </p:nvPicPr>
        <p:blipFill>
          <a:blip r:embed="rId5">
            <a:alphaModFix/>
          </a:blip>
          <a:stretch>
            <a:fillRect/>
          </a:stretch>
        </p:blipFill>
        <p:spPr>
          <a:xfrm>
            <a:off x="6951525" y="65044"/>
            <a:ext cx="2192475" cy="3102131"/>
          </a:xfrm>
          <a:prstGeom prst="rect">
            <a:avLst/>
          </a:prstGeom>
          <a:noFill/>
          <a:ln>
            <a:noFill/>
          </a:ln>
        </p:spPr>
      </p:pic>
      <p:pic>
        <p:nvPicPr>
          <p:cNvPr id="98" name="Shape 98"/>
          <p:cNvPicPr preferRelativeResize="0"/>
          <p:nvPr/>
        </p:nvPicPr>
        <p:blipFill>
          <a:blip r:embed="rId6">
            <a:alphaModFix/>
          </a:blip>
          <a:stretch>
            <a:fillRect/>
          </a:stretch>
        </p:blipFill>
        <p:spPr>
          <a:xfrm>
            <a:off x="5025025" y="492763"/>
            <a:ext cx="1733877" cy="2600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