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Alfa Slab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lfaSlab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01T14:48:46.029">
    <p:pos x="6000" y="0"/>
    <p:text>Рок је 30.4. :)</p:text>
  </p:cm>
  <p:cm authorId="0" idx="2" dt="2018-04-29T09:45:10.181">
    <p:pos x="6000" y="100"/>
    <p:text>ovo treba da ide na naslovnu stranu, kao i tema, predmet i nastavnik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Shape 11"/>
          <p:cNvSpPr txBox="1"/>
          <p:nvPr>
            <p:ph type="ctrTitle"/>
          </p:nvPr>
        </p:nvSpPr>
        <p:spPr>
          <a:xfrm>
            <a:off x="311700" y="595975"/>
            <a:ext cx="8520600" cy="19578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Shape 48"/>
          <p:cNvSpPr txBox="1"/>
          <p:nvPr>
            <p:ph idx="1" type="body"/>
          </p:nvPr>
        </p:nvSpPr>
        <p:spPr>
          <a:xfrm>
            <a:off x="311700" y="32242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Shape 39"/>
          <p:cNvSpPr txBox="1"/>
          <p:nvPr>
            <p:ph type="title"/>
          </p:nvPr>
        </p:nvSpPr>
        <p:spPr>
          <a:xfrm>
            <a:off x="265500" y="1375599"/>
            <a:ext cx="4045200" cy="15519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Shape 40"/>
          <p:cNvSpPr txBox="1"/>
          <p:nvPr>
            <p:ph idx="1" type="subTitle"/>
          </p:nvPr>
        </p:nvSpPr>
        <p:spPr>
          <a:xfrm>
            <a:off x="265500" y="2981125"/>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Shape 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20" Type="http://schemas.openxmlformats.org/officeDocument/2006/relationships/image" Target="../media/image8.jpg"/><Relationship Id="rId11" Type="http://schemas.openxmlformats.org/officeDocument/2006/relationships/hyperlink" Target="https://en.wikipedia.org/wiki/List_of_National_Basketball_Association_season_scoring_leaders" TargetMode="External"/><Relationship Id="rId10" Type="http://schemas.openxmlformats.org/officeDocument/2006/relationships/hyperlink" Target="https://en.wikipedia.org/wiki/Basketball_at_the_Summer_Olympics" TargetMode="External"/><Relationship Id="rId13" Type="http://schemas.openxmlformats.org/officeDocument/2006/relationships/hyperlink" Target="https://en.wikipedia.org/wiki/List_of_NBA_All-Stars" TargetMode="External"/><Relationship Id="rId12" Type="http://schemas.openxmlformats.org/officeDocument/2006/relationships/hyperlink" Target="https://en.wikipedia.org/wiki/NBA_Rookie_of_the_Year_Award"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en.wikipedia.org/wiki/Basketball" TargetMode="External"/><Relationship Id="rId4" Type="http://schemas.openxmlformats.org/officeDocument/2006/relationships/hyperlink" Target="https://en.wikipedia.org/wiki/Cleveland_Cavaliers" TargetMode="External"/><Relationship Id="rId9" Type="http://schemas.openxmlformats.org/officeDocument/2006/relationships/hyperlink" Target="https://en.wikipedia.org/wiki/NBA_All-Star_Game_MVP_Award" TargetMode="External"/><Relationship Id="rId15" Type="http://schemas.openxmlformats.org/officeDocument/2006/relationships/hyperlink" Target="https://en.wikipedia.org/wiki/NBA_All-Defensive_Team" TargetMode="External"/><Relationship Id="rId14" Type="http://schemas.openxmlformats.org/officeDocument/2006/relationships/hyperlink" Target="https://en.wikipedia.org/wiki/All-NBA_Team" TargetMode="External"/><Relationship Id="rId17" Type="http://schemas.openxmlformats.org/officeDocument/2006/relationships/hyperlink" Target="https://en.wikipedia.org/wiki/NBA_All-Star_Game_records" TargetMode="External"/><Relationship Id="rId16" Type="http://schemas.openxmlformats.org/officeDocument/2006/relationships/hyperlink" Target="https://en.wikipedia.org/wiki/List_of_National_Basketball_Association_franchise_career_scoring_leaders" TargetMode="External"/><Relationship Id="rId5" Type="http://schemas.openxmlformats.org/officeDocument/2006/relationships/hyperlink" Target="https://en.wikipedia.org/wiki/National_Basketball_Association" TargetMode="External"/><Relationship Id="rId19" Type="http://schemas.openxmlformats.org/officeDocument/2006/relationships/image" Target="../media/image15.jpg"/><Relationship Id="rId6" Type="http://schemas.openxmlformats.org/officeDocument/2006/relationships/hyperlink" Target="https://en.wikipedia.org/wiki/List_of_NBA_champions" TargetMode="External"/><Relationship Id="rId18" Type="http://schemas.openxmlformats.org/officeDocument/2006/relationships/hyperlink" Target="https://en.wikipedia.org/wiki/List_of_National_Basketball_Association_career_playoff_scoring_leaders" TargetMode="External"/><Relationship Id="rId7" Type="http://schemas.openxmlformats.org/officeDocument/2006/relationships/hyperlink" Target="https://en.wikipedia.org/wiki/NBA_Most_Valuable_Player_Award" TargetMode="External"/><Relationship Id="rId8" Type="http://schemas.openxmlformats.org/officeDocument/2006/relationships/hyperlink" Target="https://en.wikipedia.org/wiki/Bill_Russell_NBA_Finals_Most_Valuable_Player_Awar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24.jpg"/><Relationship Id="rId5" Type="http://schemas.openxmlformats.org/officeDocument/2006/relationships/image" Target="../media/image12.jpg"/><Relationship Id="rId6"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31.png"/><Relationship Id="rId5" Type="http://schemas.openxmlformats.org/officeDocument/2006/relationships/image" Target="../media/image19.jpg"/><Relationship Id="rId6" Type="http://schemas.openxmlformats.org/officeDocument/2006/relationships/image" Target="../media/image18.jpg"/><Relationship Id="rId7" Type="http://schemas.openxmlformats.org/officeDocument/2006/relationships/image" Target="../media/image17.png"/><Relationship Id="rId8"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image" Target="../media/image28.jpg"/><Relationship Id="rId5"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242875"/>
            <a:ext cx="8520600" cy="1957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BASKETBALL</a:t>
            </a:r>
            <a:endParaRPr/>
          </a:p>
          <a:p>
            <a:pPr indent="0" lvl="0" marL="0">
              <a:spcBef>
                <a:spcPts val="0"/>
              </a:spcBef>
              <a:spcAft>
                <a:spcPts val="0"/>
              </a:spcAft>
              <a:buNone/>
            </a:pPr>
            <a:r>
              <a:rPr lang="en" sz="3600"/>
              <a:t>English</a:t>
            </a:r>
            <a:endParaRPr sz="3600"/>
          </a:p>
          <a:p>
            <a:pPr indent="0" lvl="0" marL="0">
              <a:spcBef>
                <a:spcPts val="0"/>
              </a:spcBef>
              <a:spcAft>
                <a:spcPts val="0"/>
              </a:spcAft>
              <a:buNone/>
            </a:pPr>
            <a:r>
              <a:rPr lang="en" sz="2400"/>
              <a:t>Milena Tasić</a:t>
            </a:r>
            <a:endParaRPr sz="2400"/>
          </a:p>
        </p:txBody>
      </p:sp>
      <p:sp>
        <p:nvSpPr>
          <p:cNvPr id="57" name="Shape 57"/>
          <p:cNvSpPr txBox="1"/>
          <p:nvPr>
            <p:ph idx="1" type="subTitle"/>
          </p:nvPr>
        </p:nvSpPr>
        <p:spPr>
          <a:xfrm>
            <a:off x="170450" y="2600848"/>
            <a:ext cx="8520600" cy="733500"/>
          </a:xfrm>
          <a:prstGeom prst="rect">
            <a:avLst/>
          </a:prstGeom>
        </p:spPr>
        <p:txBody>
          <a:bodyPr anchorCtr="0" anchor="t" bIns="91425" lIns="91425" spcFirstLastPara="1" rIns="91425" wrap="square" tIns="91425">
            <a:noAutofit/>
          </a:bodyPr>
          <a:lstStyle/>
          <a:p>
            <a:pPr indent="0" lvl="0" marL="0" rtl="0" algn="l">
              <a:lnSpc>
                <a:spcPct val="107557"/>
              </a:lnSpc>
              <a:spcBef>
                <a:spcPts val="0"/>
              </a:spcBef>
              <a:spcAft>
                <a:spcPts val="0"/>
              </a:spcAft>
              <a:buNone/>
            </a:pPr>
            <a:r>
              <a:rPr lang="en" sz="3050">
                <a:solidFill>
                  <a:schemeClr val="accent3"/>
                </a:solidFill>
                <a:highlight>
                  <a:schemeClr val="lt1"/>
                </a:highlight>
                <a:latin typeface="Alfa Slab One"/>
                <a:ea typeface="Alfa Slab One"/>
                <a:cs typeface="Alfa Slab One"/>
                <a:sym typeface="Alfa Slab One"/>
              </a:rPr>
              <a:t>Anja Rokvić</a:t>
            </a:r>
            <a:endParaRPr sz="3050">
              <a:solidFill>
                <a:schemeClr val="accent3"/>
              </a:solidFill>
              <a:highlight>
                <a:schemeClr val="lt1"/>
              </a:highlight>
              <a:latin typeface="Alfa Slab One"/>
              <a:ea typeface="Alfa Slab One"/>
              <a:cs typeface="Alfa Slab One"/>
              <a:sym typeface="Alfa Slab One"/>
            </a:endParaRPr>
          </a:p>
          <a:p>
            <a:pPr indent="0" lvl="0" marL="0" rtl="0" algn="l">
              <a:lnSpc>
                <a:spcPct val="107557"/>
              </a:lnSpc>
              <a:spcBef>
                <a:spcPts val="0"/>
              </a:spcBef>
              <a:spcAft>
                <a:spcPts val="0"/>
              </a:spcAft>
              <a:buNone/>
            </a:pPr>
            <a:r>
              <a:rPr lang="en" sz="3050">
                <a:solidFill>
                  <a:schemeClr val="accent3"/>
                </a:solidFill>
                <a:highlight>
                  <a:schemeClr val="lt1"/>
                </a:highlight>
                <a:latin typeface="Alfa Slab One"/>
                <a:ea typeface="Alfa Slab One"/>
                <a:cs typeface="Alfa Slab One"/>
                <a:sym typeface="Alfa Slab One"/>
              </a:rPr>
              <a:t>Marija Vučićević ​</a:t>
            </a:r>
            <a:endParaRPr sz="3050">
              <a:solidFill>
                <a:schemeClr val="accent3"/>
              </a:solidFill>
              <a:highlight>
                <a:schemeClr val="lt1"/>
              </a:highlight>
              <a:latin typeface="Alfa Slab One"/>
              <a:ea typeface="Alfa Slab One"/>
              <a:cs typeface="Alfa Slab One"/>
              <a:sym typeface="Alfa Slab One"/>
            </a:endParaRPr>
          </a:p>
          <a:p>
            <a:pPr indent="0" lvl="0" marL="0" rtl="0" algn="l">
              <a:lnSpc>
                <a:spcPct val="107557"/>
              </a:lnSpc>
              <a:spcBef>
                <a:spcPts val="0"/>
              </a:spcBef>
              <a:spcAft>
                <a:spcPts val="0"/>
              </a:spcAft>
              <a:buNone/>
            </a:pPr>
            <a:r>
              <a:rPr lang="en" sz="3050">
                <a:solidFill>
                  <a:schemeClr val="accent3"/>
                </a:solidFill>
                <a:highlight>
                  <a:schemeClr val="lt1"/>
                </a:highlight>
                <a:latin typeface="Alfa Slab One"/>
                <a:ea typeface="Alfa Slab One"/>
                <a:cs typeface="Alfa Slab One"/>
                <a:sym typeface="Alfa Slab One"/>
              </a:rPr>
              <a:t>Iva Stojković                             II2</a:t>
            </a:r>
            <a:endParaRPr sz="3050">
              <a:solidFill>
                <a:schemeClr val="accent3"/>
              </a:solidFill>
              <a:highlight>
                <a:schemeClr val="lt1"/>
              </a:highlight>
              <a:latin typeface="Alfa Slab One"/>
              <a:ea typeface="Alfa Slab One"/>
              <a:cs typeface="Alfa Slab One"/>
              <a:sym typeface="Alfa Slab One"/>
            </a:endParaRPr>
          </a:p>
          <a:p>
            <a:pPr indent="0" lvl="0" marL="0" rtl="0" algn="l">
              <a:lnSpc>
                <a:spcPct val="107557"/>
              </a:lnSpc>
              <a:spcBef>
                <a:spcPts val="0"/>
              </a:spcBef>
              <a:spcAft>
                <a:spcPts val="0"/>
              </a:spcAft>
              <a:buNone/>
            </a:pPr>
            <a:r>
              <a:rPr lang="en" sz="3050">
                <a:solidFill>
                  <a:schemeClr val="accent3"/>
                </a:solidFill>
                <a:highlight>
                  <a:schemeClr val="lt1"/>
                </a:highlight>
                <a:latin typeface="Alfa Slab One"/>
                <a:ea typeface="Alfa Slab One"/>
                <a:cs typeface="Alfa Slab One"/>
                <a:sym typeface="Alfa Slab One"/>
              </a:rPr>
              <a:t>Ksenija Perišić​</a:t>
            </a:r>
            <a:endParaRPr sz="3050">
              <a:solidFill>
                <a:schemeClr val="accent3"/>
              </a:solidFill>
              <a:highlight>
                <a:schemeClr val="lt1"/>
              </a:highlight>
              <a:latin typeface="Alfa Slab One"/>
              <a:ea typeface="Alfa Slab One"/>
              <a:cs typeface="Alfa Slab One"/>
              <a:sym typeface="Alfa Slab One"/>
            </a:endParaRPr>
          </a:p>
          <a:p>
            <a:pPr indent="0" lvl="0" marL="0" rtl="0" algn="l">
              <a:lnSpc>
                <a:spcPct val="107557"/>
              </a:lnSpc>
              <a:spcBef>
                <a:spcPts val="0"/>
              </a:spcBef>
              <a:spcAft>
                <a:spcPts val="0"/>
              </a:spcAft>
              <a:buNone/>
            </a:pPr>
            <a:r>
              <a:rPr lang="en" sz="3050">
                <a:solidFill>
                  <a:schemeClr val="accent3"/>
                </a:solidFill>
                <a:highlight>
                  <a:schemeClr val="lt1"/>
                </a:highlight>
                <a:latin typeface="Alfa Slab One"/>
                <a:ea typeface="Alfa Slab One"/>
                <a:cs typeface="Alfa Slab One"/>
                <a:sym typeface="Alfa Slab One"/>
              </a:rPr>
              <a:t>Tamara Milisavljević</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77975" y="183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500"/>
              <a:t>FOREIGN PLAYERS</a:t>
            </a:r>
            <a:endParaRPr/>
          </a:p>
        </p:txBody>
      </p:sp>
      <p:sp>
        <p:nvSpPr>
          <p:cNvPr id="126" name="Shape 126"/>
          <p:cNvSpPr txBox="1"/>
          <p:nvPr>
            <p:ph idx="1" type="body"/>
          </p:nvPr>
        </p:nvSpPr>
        <p:spPr>
          <a:xfrm>
            <a:off x="311700" y="81115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600">
                <a:solidFill>
                  <a:schemeClr val="dk1"/>
                </a:solidFill>
                <a:highlight>
                  <a:srgbClr val="FFFFFF"/>
                </a:highlight>
              </a:rPr>
              <a:t>Michael Jeffrey Jordan</a:t>
            </a:r>
            <a:r>
              <a:rPr lang="en" sz="1600">
                <a:solidFill>
                  <a:schemeClr val="dk1"/>
                </a:solidFill>
                <a:highlight>
                  <a:srgbClr val="FFFFFF"/>
                </a:highlight>
              </a:rPr>
              <a:t> (born February 17, 1963), also known by his initials, MJ is an American retired professional basketball player. Jordan played 15 seasons in the National Basketball Association (NBA) for the Chicago Bulls and Washington Wizards. His biography on the NBA website states: "By acclamation, Michael Jordan is the greatest basketball player of all time.Jordan was one of the most effectively marketed athletes of his generation and was considered instrumental in popularizing the NBA around the world in the 1980s and 1990s.He is currently the principal owner and chairman of the Charlotte Hornets of the NBA.</a:t>
            </a:r>
            <a:endParaRPr sz="1600">
              <a:solidFill>
                <a:schemeClr val="dk1"/>
              </a:solidFill>
            </a:endParaRPr>
          </a:p>
        </p:txBody>
      </p:sp>
      <p:pic>
        <p:nvPicPr>
          <p:cNvPr id="127" name="Shape 127"/>
          <p:cNvPicPr preferRelativeResize="0"/>
          <p:nvPr/>
        </p:nvPicPr>
        <p:blipFill>
          <a:blip r:embed="rId3">
            <a:alphaModFix/>
          </a:blip>
          <a:stretch>
            <a:fillRect/>
          </a:stretch>
        </p:blipFill>
        <p:spPr>
          <a:xfrm>
            <a:off x="1089000" y="2929668"/>
            <a:ext cx="2688235" cy="1886100"/>
          </a:xfrm>
          <a:prstGeom prst="rect">
            <a:avLst/>
          </a:prstGeom>
          <a:noFill/>
          <a:ln>
            <a:noFill/>
          </a:ln>
        </p:spPr>
      </p:pic>
      <p:pic>
        <p:nvPicPr>
          <p:cNvPr id="128" name="Shape 128"/>
          <p:cNvPicPr preferRelativeResize="0"/>
          <p:nvPr/>
        </p:nvPicPr>
        <p:blipFill>
          <a:blip r:embed="rId4">
            <a:alphaModFix/>
          </a:blip>
          <a:stretch>
            <a:fillRect/>
          </a:stretch>
        </p:blipFill>
        <p:spPr>
          <a:xfrm>
            <a:off x="6026075" y="2929675"/>
            <a:ext cx="1781950" cy="1886096"/>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txBox="1"/>
          <p:nvPr>
            <p:ph idx="1" type="body"/>
          </p:nvPr>
        </p:nvSpPr>
        <p:spPr>
          <a:xfrm>
            <a:off x="311700" y="44502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600">
                <a:solidFill>
                  <a:schemeClr val="dk1"/>
                </a:solidFill>
                <a:highlight>
                  <a:srgbClr val="FFFFFF"/>
                </a:highlight>
              </a:rPr>
              <a:t>LeBron Raymone James Sr.</a:t>
            </a:r>
            <a:r>
              <a:rPr lang="en" sz="1600">
                <a:solidFill>
                  <a:schemeClr val="dk1"/>
                </a:solidFill>
                <a:highlight>
                  <a:srgbClr val="FFFFFF"/>
                </a:highlight>
              </a:rPr>
              <a:t> ( born December 30, 1984) is an American professional </a:t>
            </a:r>
            <a:r>
              <a:rPr lang="en" sz="1600">
                <a:solidFill>
                  <a:schemeClr val="dk1"/>
                </a:solidFill>
                <a:highlight>
                  <a:srgbClr val="FFFFFF"/>
                </a:highlight>
                <a:uFill>
                  <a:noFill/>
                </a:uFill>
                <a:hlinkClick r:id="rId3"/>
              </a:rPr>
              <a:t>basketball</a:t>
            </a:r>
            <a:r>
              <a:rPr lang="en" sz="1600">
                <a:solidFill>
                  <a:schemeClr val="dk1"/>
                </a:solidFill>
                <a:highlight>
                  <a:srgbClr val="FFFFFF"/>
                </a:highlight>
              </a:rPr>
              <a:t> player for the </a:t>
            </a:r>
            <a:r>
              <a:rPr lang="en" sz="1600">
                <a:solidFill>
                  <a:schemeClr val="dk1"/>
                </a:solidFill>
                <a:highlight>
                  <a:srgbClr val="FFFFFF"/>
                </a:highlight>
                <a:uFill>
                  <a:noFill/>
                </a:uFill>
                <a:hlinkClick r:id="rId4"/>
              </a:rPr>
              <a:t>Cleveland Cavaliers</a:t>
            </a:r>
            <a:r>
              <a:rPr lang="en" sz="1600">
                <a:solidFill>
                  <a:schemeClr val="dk1"/>
                </a:solidFill>
                <a:highlight>
                  <a:srgbClr val="FFFFFF"/>
                </a:highlight>
              </a:rPr>
              <a:t> of the </a:t>
            </a:r>
            <a:r>
              <a:rPr lang="en" sz="1600">
                <a:solidFill>
                  <a:schemeClr val="dk1"/>
                </a:solidFill>
                <a:highlight>
                  <a:srgbClr val="FFFFFF"/>
                </a:highlight>
                <a:uFill>
                  <a:noFill/>
                </a:uFill>
                <a:hlinkClick r:id="rId5"/>
              </a:rPr>
              <a:t>National Basketball Association</a:t>
            </a:r>
            <a:r>
              <a:rPr lang="en" sz="1600">
                <a:solidFill>
                  <a:schemeClr val="dk1"/>
                </a:solidFill>
                <a:highlight>
                  <a:srgbClr val="FFFFFF"/>
                </a:highlight>
              </a:rPr>
              <a:t> (NBA). Widely regarded as one of the greatest NBA players of all time, he has won three </a:t>
            </a:r>
            <a:r>
              <a:rPr lang="en" sz="1600">
                <a:solidFill>
                  <a:schemeClr val="dk1"/>
                </a:solidFill>
                <a:highlight>
                  <a:srgbClr val="FFFFFF"/>
                </a:highlight>
                <a:uFill>
                  <a:noFill/>
                </a:uFill>
                <a:hlinkClick r:id="rId6"/>
              </a:rPr>
              <a:t>NBA championships</a:t>
            </a:r>
            <a:r>
              <a:rPr lang="en" sz="1600">
                <a:solidFill>
                  <a:schemeClr val="dk1"/>
                </a:solidFill>
                <a:highlight>
                  <a:srgbClr val="FFFFFF"/>
                </a:highlight>
              </a:rPr>
              <a:t>, four </a:t>
            </a:r>
            <a:r>
              <a:rPr lang="en" sz="1600">
                <a:solidFill>
                  <a:schemeClr val="dk1"/>
                </a:solidFill>
                <a:highlight>
                  <a:srgbClr val="FFFFFF"/>
                </a:highlight>
                <a:uFill>
                  <a:noFill/>
                </a:uFill>
                <a:hlinkClick r:id="rId7"/>
              </a:rPr>
              <a:t>NBA Most Valuable Player Awards</a:t>
            </a:r>
            <a:r>
              <a:rPr lang="en" sz="1600">
                <a:solidFill>
                  <a:schemeClr val="dk1"/>
                </a:solidFill>
                <a:highlight>
                  <a:srgbClr val="FFFFFF"/>
                </a:highlight>
              </a:rPr>
              <a:t>, three </a:t>
            </a:r>
            <a:r>
              <a:rPr lang="en" sz="1600">
                <a:solidFill>
                  <a:schemeClr val="dk1"/>
                </a:solidFill>
                <a:highlight>
                  <a:srgbClr val="FFFFFF"/>
                </a:highlight>
                <a:uFill>
                  <a:noFill/>
                </a:uFill>
                <a:hlinkClick r:id="rId8"/>
              </a:rPr>
              <a:t>NBA Finals MVP Awards</a:t>
            </a:r>
            <a:r>
              <a:rPr lang="en" sz="1600">
                <a:solidFill>
                  <a:schemeClr val="dk1"/>
                </a:solidFill>
                <a:highlight>
                  <a:srgbClr val="FFFFFF"/>
                </a:highlight>
              </a:rPr>
              <a:t>, three </a:t>
            </a:r>
            <a:r>
              <a:rPr lang="en" sz="1600">
                <a:solidFill>
                  <a:schemeClr val="dk1"/>
                </a:solidFill>
                <a:highlight>
                  <a:srgbClr val="FFFFFF"/>
                </a:highlight>
                <a:uFill>
                  <a:noFill/>
                </a:uFill>
                <a:hlinkClick r:id="rId9"/>
              </a:rPr>
              <a:t>NBA All-Star Game MVP Awards</a:t>
            </a:r>
            <a:r>
              <a:rPr lang="en" sz="1600">
                <a:solidFill>
                  <a:schemeClr val="dk1"/>
                </a:solidFill>
                <a:highlight>
                  <a:srgbClr val="FFFFFF"/>
                </a:highlight>
              </a:rPr>
              <a:t>, two </a:t>
            </a:r>
            <a:r>
              <a:rPr lang="en" sz="1600">
                <a:solidFill>
                  <a:schemeClr val="dk1"/>
                </a:solidFill>
                <a:highlight>
                  <a:srgbClr val="FFFFFF"/>
                </a:highlight>
                <a:uFill>
                  <a:noFill/>
                </a:uFill>
                <a:hlinkClick r:id="rId10"/>
              </a:rPr>
              <a:t>Olympic gold medals</a:t>
            </a:r>
            <a:r>
              <a:rPr lang="en" sz="1600">
                <a:solidFill>
                  <a:schemeClr val="dk1"/>
                </a:solidFill>
                <a:highlight>
                  <a:srgbClr val="FFFFFF"/>
                </a:highlight>
              </a:rPr>
              <a:t>, an </a:t>
            </a:r>
            <a:r>
              <a:rPr lang="en" sz="1600">
                <a:solidFill>
                  <a:schemeClr val="dk1"/>
                </a:solidFill>
                <a:highlight>
                  <a:srgbClr val="FFFFFF"/>
                </a:highlight>
                <a:uFill>
                  <a:noFill/>
                </a:uFill>
                <a:hlinkClick r:id="rId11"/>
              </a:rPr>
              <a:t>NBA scoring title</a:t>
            </a:r>
            <a:r>
              <a:rPr lang="en" sz="1600">
                <a:solidFill>
                  <a:schemeClr val="dk1"/>
                </a:solidFill>
                <a:highlight>
                  <a:srgbClr val="FFFFFF"/>
                </a:highlight>
              </a:rPr>
              <a:t>, and the </a:t>
            </a:r>
            <a:r>
              <a:rPr lang="en" sz="1600">
                <a:solidFill>
                  <a:schemeClr val="dk1"/>
                </a:solidFill>
                <a:highlight>
                  <a:srgbClr val="FFFFFF"/>
                </a:highlight>
                <a:uFill>
                  <a:noFill/>
                </a:uFill>
                <a:hlinkClick r:id="rId12"/>
              </a:rPr>
              <a:t>NBA Rookie of the Year Award</a:t>
            </a:r>
            <a:r>
              <a:rPr lang="en" sz="1600">
                <a:solidFill>
                  <a:schemeClr val="dk1"/>
                </a:solidFill>
                <a:highlight>
                  <a:srgbClr val="FFFFFF"/>
                </a:highlight>
              </a:rPr>
              <a:t>. James is a 14-time </a:t>
            </a:r>
            <a:r>
              <a:rPr lang="en" sz="1600">
                <a:solidFill>
                  <a:schemeClr val="dk1"/>
                </a:solidFill>
                <a:highlight>
                  <a:srgbClr val="FFFFFF"/>
                </a:highlight>
                <a:uFill>
                  <a:noFill/>
                </a:uFill>
                <a:hlinkClick r:id="rId13"/>
              </a:rPr>
              <a:t>NBA All-Star</a:t>
            </a:r>
            <a:r>
              <a:rPr lang="en" sz="1600">
                <a:solidFill>
                  <a:schemeClr val="dk1"/>
                </a:solidFill>
                <a:highlight>
                  <a:srgbClr val="FFFFFF"/>
                </a:highlight>
              </a:rPr>
              <a:t>, 11-time </a:t>
            </a:r>
            <a:r>
              <a:rPr lang="en" sz="1600">
                <a:solidFill>
                  <a:schemeClr val="dk1"/>
                </a:solidFill>
                <a:highlight>
                  <a:srgbClr val="FFFFFF"/>
                </a:highlight>
                <a:uFill>
                  <a:noFill/>
                </a:uFill>
                <a:hlinkClick r:id="rId14"/>
              </a:rPr>
              <a:t>All-NBA</a:t>
            </a:r>
            <a:r>
              <a:rPr lang="en" sz="1600">
                <a:solidFill>
                  <a:schemeClr val="dk1"/>
                </a:solidFill>
                <a:highlight>
                  <a:srgbClr val="FFFFFF"/>
                </a:highlight>
              </a:rPr>
              <a:t> first teamer, and five-time </a:t>
            </a:r>
            <a:r>
              <a:rPr lang="en" sz="1600">
                <a:solidFill>
                  <a:schemeClr val="dk1"/>
                </a:solidFill>
                <a:highlight>
                  <a:srgbClr val="FFFFFF"/>
                </a:highlight>
                <a:uFill>
                  <a:noFill/>
                </a:uFill>
                <a:hlinkClick r:id="rId15"/>
              </a:rPr>
              <a:t>All-Defensive</a:t>
            </a:r>
            <a:r>
              <a:rPr lang="en" sz="1600">
                <a:solidFill>
                  <a:schemeClr val="dk1"/>
                </a:solidFill>
                <a:highlight>
                  <a:srgbClr val="FFFFFF"/>
                </a:highlight>
              </a:rPr>
              <a:t> first teamer. He is also the </a:t>
            </a:r>
            <a:r>
              <a:rPr lang="en" sz="1600">
                <a:solidFill>
                  <a:schemeClr val="dk1"/>
                </a:solidFill>
                <a:highlight>
                  <a:srgbClr val="FFFFFF"/>
                </a:highlight>
                <a:uFill>
                  <a:noFill/>
                </a:uFill>
                <a:hlinkClick r:id="rId16"/>
              </a:rPr>
              <a:t>Cavaliers' all-time scoring leader</a:t>
            </a:r>
            <a:r>
              <a:rPr lang="en" sz="1600">
                <a:solidFill>
                  <a:schemeClr val="dk1"/>
                </a:solidFill>
                <a:highlight>
                  <a:srgbClr val="FFFFFF"/>
                </a:highlight>
              </a:rPr>
              <a:t>, the </a:t>
            </a:r>
            <a:r>
              <a:rPr lang="en" sz="1600">
                <a:solidFill>
                  <a:schemeClr val="dk1"/>
                </a:solidFill>
                <a:highlight>
                  <a:srgbClr val="FFFFFF"/>
                </a:highlight>
                <a:uFill>
                  <a:noFill/>
                </a:uFill>
                <a:hlinkClick r:id="rId17"/>
              </a:rPr>
              <a:t>NBA All-Star Game career scoring leader</a:t>
            </a:r>
            <a:r>
              <a:rPr lang="en" sz="1600">
                <a:solidFill>
                  <a:schemeClr val="dk1"/>
                </a:solidFill>
                <a:highlight>
                  <a:srgbClr val="FFFFFF"/>
                </a:highlight>
              </a:rPr>
              <a:t>, and the </a:t>
            </a:r>
            <a:r>
              <a:rPr lang="en" sz="1600">
                <a:solidFill>
                  <a:schemeClr val="dk1"/>
                </a:solidFill>
                <a:highlight>
                  <a:srgbClr val="FFFFFF"/>
                </a:highlight>
                <a:uFill>
                  <a:noFill/>
                </a:uFill>
                <a:hlinkClick r:id="rId18"/>
              </a:rPr>
              <a:t>NBA career playoff scoring leader</a:t>
            </a:r>
            <a:r>
              <a:rPr lang="en" sz="1600">
                <a:solidFill>
                  <a:schemeClr val="dk1"/>
                </a:solidFill>
                <a:highlight>
                  <a:srgbClr val="FFFFFF"/>
                </a:highlight>
              </a:rPr>
              <a:t>.</a:t>
            </a:r>
            <a:endParaRPr>
              <a:solidFill>
                <a:schemeClr val="dk1"/>
              </a:solidFill>
            </a:endParaRPr>
          </a:p>
        </p:txBody>
      </p:sp>
      <p:pic>
        <p:nvPicPr>
          <p:cNvPr id="135" name="Shape 135"/>
          <p:cNvPicPr preferRelativeResize="0"/>
          <p:nvPr/>
        </p:nvPicPr>
        <p:blipFill>
          <a:blip r:embed="rId19">
            <a:alphaModFix/>
          </a:blip>
          <a:stretch>
            <a:fillRect/>
          </a:stretch>
        </p:blipFill>
        <p:spPr>
          <a:xfrm>
            <a:off x="5766550" y="2969450"/>
            <a:ext cx="1595950" cy="1869150"/>
          </a:xfrm>
          <a:prstGeom prst="rect">
            <a:avLst/>
          </a:prstGeom>
          <a:noFill/>
          <a:ln>
            <a:noFill/>
          </a:ln>
        </p:spPr>
      </p:pic>
      <p:pic>
        <p:nvPicPr>
          <p:cNvPr id="136" name="Shape 136"/>
          <p:cNvPicPr preferRelativeResize="0"/>
          <p:nvPr/>
        </p:nvPicPr>
        <p:blipFill>
          <a:blip r:embed="rId20">
            <a:alphaModFix/>
          </a:blip>
          <a:stretch>
            <a:fillRect/>
          </a:stretch>
        </p:blipFill>
        <p:spPr>
          <a:xfrm>
            <a:off x="846925" y="2969450"/>
            <a:ext cx="3169776" cy="1869151"/>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txBox="1"/>
          <p:nvPr>
            <p:ph idx="1" type="body"/>
          </p:nvPr>
        </p:nvSpPr>
        <p:spPr>
          <a:xfrm>
            <a:off x="232175" y="32572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600">
                <a:solidFill>
                  <a:schemeClr val="dk1"/>
                </a:solidFill>
                <a:highlight>
                  <a:srgbClr val="FFFFFF"/>
                </a:highlight>
              </a:rPr>
              <a:t>Wardell Stephen Curry II</a:t>
            </a:r>
            <a:r>
              <a:rPr lang="en" sz="1600">
                <a:solidFill>
                  <a:schemeClr val="dk1"/>
                </a:solidFill>
                <a:highlight>
                  <a:srgbClr val="FFFFFF"/>
                </a:highlight>
              </a:rPr>
              <a:t> ( born March 14, 1988) is an American professional basketball player for the Golden State Warriors of the National Basketball Association (NBA). Many players and analysts have called him the greatest shooter in NBA history.In 2014–15, Curry won the NBA Most Valuable Player Award and led the Warriors to their first championship since 1975. The following season, he became the first player in NBA history to be elected MVP by a unanimous vote and to lead the league in scoring while shooting above 50–40–90. That same year, the Warriors broke the record for the most wins in an NBA season en route to reaching the 2016 NBA Finals, which they lost to the Cleveland Cavaliers. Curry helped the Warriors return to the NBA Finals for a third straight year in 2017, where he won his second NBA championship.​</a:t>
            </a:r>
            <a:endParaRPr sz="1600">
              <a:solidFill>
                <a:schemeClr val="dk1"/>
              </a:solidFill>
            </a:endParaRPr>
          </a:p>
        </p:txBody>
      </p:sp>
      <p:pic>
        <p:nvPicPr>
          <p:cNvPr id="143" name="Shape 143"/>
          <p:cNvPicPr preferRelativeResize="0"/>
          <p:nvPr/>
        </p:nvPicPr>
        <p:blipFill>
          <a:blip r:embed="rId3">
            <a:alphaModFix/>
          </a:blip>
          <a:stretch>
            <a:fillRect/>
          </a:stretch>
        </p:blipFill>
        <p:spPr>
          <a:xfrm>
            <a:off x="5345300" y="3473200"/>
            <a:ext cx="2663067" cy="1497975"/>
          </a:xfrm>
          <a:prstGeom prst="rect">
            <a:avLst/>
          </a:prstGeom>
          <a:noFill/>
          <a:ln>
            <a:noFill/>
          </a:ln>
        </p:spPr>
      </p:pic>
      <p:pic>
        <p:nvPicPr>
          <p:cNvPr id="144" name="Shape 144"/>
          <p:cNvPicPr preferRelativeResize="0"/>
          <p:nvPr/>
        </p:nvPicPr>
        <p:blipFill>
          <a:blip r:embed="rId4">
            <a:alphaModFix/>
          </a:blip>
          <a:stretch>
            <a:fillRect/>
          </a:stretch>
        </p:blipFill>
        <p:spPr>
          <a:xfrm>
            <a:off x="1078200" y="3473200"/>
            <a:ext cx="2663074" cy="14979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3327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500"/>
              <a:t>HOME CLUBS</a:t>
            </a:r>
            <a:r>
              <a:rPr lang="en" sz="2500">
                <a:solidFill>
                  <a:srgbClr val="000000"/>
                </a:solidFill>
                <a:latin typeface="Arial"/>
                <a:ea typeface="Arial"/>
                <a:cs typeface="Arial"/>
                <a:sym typeface="Arial"/>
              </a:rPr>
              <a:t> </a:t>
            </a:r>
            <a:endParaRPr/>
          </a:p>
        </p:txBody>
      </p:sp>
      <p:sp>
        <p:nvSpPr>
          <p:cNvPr id="150" name="Shape 1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600">
                <a:solidFill>
                  <a:schemeClr val="dk1"/>
                </a:solidFill>
              </a:rPr>
              <a:t>     </a:t>
            </a:r>
            <a:endParaRPr sz="1600">
              <a:solidFill>
                <a:schemeClr val="dk1"/>
              </a:solidFill>
            </a:endParaRPr>
          </a:p>
          <a:p>
            <a:pPr indent="0" lvl="0" marL="0" rtl="0">
              <a:spcBef>
                <a:spcPts val="0"/>
              </a:spcBef>
              <a:spcAft>
                <a:spcPts val="0"/>
              </a:spcAft>
              <a:buNone/>
            </a:pPr>
            <a:r>
              <a:rPr lang="en" sz="1600">
                <a:solidFill>
                  <a:schemeClr val="dk1"/>
                </a:solidFill>
              </a:rPr>
              <a:t>  KK Crvena Zvezda​                                                                    KK Partizan</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rPr lang="en" sz="1600">
                <a:solidFill>
                  <a:schemeClr val="dk1"/>
                </a:solidFill>
              </a:rPr>
              <a:t>KK Mega Vizura​                                                                           KK FMP              </a:t>
            </a:r>
            <a:endParaRPr sz="1600">
              <a:solidFill>
                <a:schemeClr val="dk1"/>
              </a:solidFill>
            </a:endParaRPr>
          </a:p>
          <a:p>
            <a:pPr indent="0" lvl="0" marL="0" rtl="0">
              <a:spcBef>
                <a:spcPts val="0"/>
              </a:spcBef>
              <a:spcAft>
                <a:spcPts val="0"/>
              </a:spcAft>
              <a:buNone/>
            </a:pPr>
            <a:r>
              <a:t/>
            </a:r>
            <a:endParaRPr sz="1600">
              <a:solidFill>
                <a:schemeClr val="dk1"/>
              </a:solidFill>
            </a:endParaRPr>
          </a:p>
        </p:txBody>
      </p:sp>
      <p:pic>
        <p:nvPicPr>
          <p:cNvPr id="151" name="Shape 151"/>
          <p:cNvPicPr preferRelativeResize="0"/>
          <p:nvPr/>
        </p:nvPicPr>
        <p:blipFill>
          <a:blip r:embed="rId3">
            <a:alphaModFix/>
          </a:blip>
          <a:stretch>
            <a:fillRect/>
          </a:stretch>
        </p:blipFill>
        <p:spPr>
          <a:xfrm>
            <a:off x="2492200" y="1005975"/>
            <a:ext cx="1153326" cy="1406699"/>
          </a:xfrm>
          <a:prstGeom prst="rect">
            <a:avLst/>
          </a:prstGeom>
          <a:noFill/>
          <a:ln>
            <a:noFill/>
          </a:ln>
        </p:spPr>
      </p:pic>
      <p:pic>
        <p:nvPicPr>
          <p:cNvPr id="152" name="Shape 152"/>
          <p:cNvPicPr preferRelativeResize="0"/>
          <p:nvPr/>
        </p:nvPicPr>
        <p:blipFill>
          <a:blip r:embed="rId4">
            <a:alphaModFix/>
          </a:blip>
          <a:stretch>
            <a:fillRect/>
          </a:stretch>
        </p:blipFill>
        <p:spPr>
          <a:xfrm>
            <a:off x="6884550" y="1079225"/>
            <a:ext cx="1947760" cy="1260201"/>
          </a:xfrm>
          <a:prstGeom prst="rect">
            <a:avLst/>
          </a:prstGeom>
          <a:noFill/>
          <a:ln>
            <a:noFill/>
          </a:ln>
        </p:spPr>
      </p:pic>
      <p:pic>
        <p:nvPicPr>
          <p:cNvPr id="153" name="Shape 153"/>
          <p:cNvPicPr preferRelativeResize="0"/>
          <p:nvPr/>
        </p:nvPicPr>
        <p:blipFill>
          <a:blip r:embed="rId5">
            <a:alphaModFix/>
          </a:blip>
          <a:stretch>
            <a:fillRect/>
          </a:stretch>
        </p:blipFill>
        <p:spPr>
          <a:xfrm>
            <a:off x="6884538" y="2875750"/>
            <a:ext cx="1947750" cy="1186950"/>
          </a:xfrm>
          <a:prstGeom prst="rect">
            <a:avLst/>
          </a:prstGeom>
          <a:noFill/>
          <a:ln>
            <a:noFill/>
          </a:ln>
        </p:spPr>
      </p:pic>
      <p:pic>
        <p:nvPicPr>
          <p:cNvPr id="154" name="Shape 154"/>
          <p:cNvPicPr preferRelativeResize="0"/>
          <p:nvPr/>
        </p:nvPicPr>
        <p:blipFill>
          <a:blip r:embed="rId6">
            <a:alphaModFix/>
          </a:blip>
          <a:stretch>
            <a:fillRect/>
          </a:stretch>
        </p:blipFill>
        <p:spPr>
          <a:xfrm>
            <a:off x="2094988" y="2730000"/>
            <a:ext cx="1947750" cy="12602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500"/>
              <a:t>FOREIGN CLUBS</a:t>
            </a:r>
            <a:endParaRPr/>
          </a:p>
        </p:txBody>
      </p:sp>
      <p:sp>
        <p:nvSpPr>
          <p:cNvPr id="160" name="Shape 1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rPr lang="en" sz="1600">
                <a:solidFill>
                  <a:schemeClr val="dk1"/>
                </a:solidFill>
              </a:rPr>
              <a:t>Boston Celtics​                                    Cleveland Cavaliers                    Golden State Warriors</a:t>
            </a:r>
            <a:endParaRPr sz="1600">
              <a:solidFill>
                <a:schemeClr val="dk1"/>
              </a:solidFill>
            </a:endParaRPr>
          </a:p>
          <a:p>
            <a:pPr indent="0" lvl="0" marL="0" rtl="0">
              <a:spcBef>
                <a:spcPts val="0"/>
              </a:spcBef>
              <a:spcAft>
                <a:spcPts val="0"/>
              </a:spcAft>
              <a:buNone/>
            </a:pPr>
            <a:r>
              <a:rPr lang="en" sz="1600">
                <a:solidFill>
                  <a:schemeClr val="dk1"/>
                </a:solidFill>
              </a:rPr>
              <a:t>​</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0" lvl="0" marL="0" rtl="0">
              <a:spcBef>
                <a:spcPts val="0"/>
              </a:spcBef>
              <a:spcAft>
                <a:spcPts val="0"/>
              </a:spcAft>
              <a:buNone/>
            </a:pPr>
            <a:r>
              <a:rPr lang="en" sz="1600">
                <a:solidFill>
                  <a:schemeClr val="dk1"/>
                </a:solidFill>
              </a:rPr>
              <a:t>Chicago Bulls​                                      Houston Rockets                          Los Angeles Lakers</a:t>
            </a:r>
            <a:endParaRPr sz="1600">
              <a:solidFill>
                <a:schemeClr val="dk1"/>
              </a:solidFill>
            </a:endParaRPr>
          </a:p>
          <a:p>
            <a:pPr indent="0" lvl="0" marL="0" rtl="0">
              <a:spcBef>
                <a:spcPts val="0"/>
              </a:spcBef>
              <a:spcAft>
                <a:spcPts val="0"/>
              </a:spcAft>
              <a:buNone/>
            </a:pPr>
            <a:r>
              <a:t/>
            </a:r>
            <a:endParaRPr sz="1600">
              <a:solidFill>
                <a:schemeClr val="dk1"/>
              </a:solidFill>
            </a:endParaRPr>
          </a:p>
        </p:txBody>
      </p:sp>
      <p:pic>
        <p:nvPicPr>
          <p:cNvPr id="161" name="Shape 161"/>
          <p:cNvPicPr preferRelativeResize="0"/>
          <p:nvPr/>
        </p:nvPicPr>
        <p:blipFill>
          <a:blip r:embed="rId3">
            <a:alphaModFix/>
          </a:blip>
          <a:stretch>
            <a:fillRect/>
          </a:stretch>
        </p:blipFill>
        <p:spPr>
          <a:xfrm>
            <a:off x="311700" y="1881550"/>
            <a:ext cx="1365425" cy="1193975"/>
          </a:xfrm>
          <a:prstGeom prst="rect">
            <a:avLst/>
          </a:prstGeom>
          <a:noFill/>
          <a:ln>
            <a:noFill/>
          </a:ln>
        </p:spPr>
      </p:pic>
      <p:pic>
        <p:nvPicPr>
          <p:cNvPr id="162" name="Shape 162"/>
          <p:cNvPicPr preferRelativeResize="0"/>
          <p:nvPr/>
        </p:nvPicPr>
        <p:blipFill>
          <a:blip r:embed="rId4">
            <a:alphaModFix/>
          </a:blip>
          <a:stretch>
            <a:fillRect/>
          </a:stretch>
        </p:blipFill>
        <p:spPr>
          <a:xfrm>
            <a:off x="3831125" y="1881550"/>
            <a:ext cx="1365425" cy="1193976"/>
          </a:xfrm>
          <a:prstGeom prst="rect">
            <a:avLst/>
          </a:prstGeom>
          <a:noFill/>
          <a:ln>
            <a:noFill/>
          </a:ln>
        </p:spPr>
      </p:pic>
      <p:pic>
        <p:nvPicPr>
          <p:cNvPr id="163" name="Shape 163"/>
          <p:cNvPicPr preferRelativeResize="0"/>
          <p:nvPr/>
        </p:nvPicPr>
        <p:blipFill>
          <a:blip r:embed="rId5">
            <a:alphaModFix/>
          </a:blip>
          <a:stretch>
            <a:fillRect/>
          </a:stretch>
        </p:blipFill>
        <p:spPr>
          <a:xfrm>
            <a:off x="6694500" y="1934575"/>
            <a:ext cx="1365426" cy="1087926"/>
          </a:xfrm>
          <a:prstGeom prst="rect">
            <a:avLst/>
          </a:prstGeom>
          <a:noFill/>
          <a:ln>
            <a:noFill/>
          </a:ln>
        </p:spPr>
      </p:pic>
      <p:pic>
        <p:nvPicPr>
          <p:cNvPr id="164" name="Shape 164"/>
          <p:cNvPicPr preferRelativeResize="0"/>
          <p:nvPr/>
        </p:nvPicPr>
        <p:blipFill>
          <a:blip r:embed="rId6">
            <a:alphaModFix/>
          </a:blip>
          <a:stretch>
            <a:fillRect/>
          </a:stretch>
        </p:blipFill>
        <p:spPr>
          <a:xfrm>
            <a:off x="155850" y="3512950"/>
            <a:ext cx="1677125" cy="1471475"/>
          </a:xfrm>
          <a:prstGeom prst="rect">
            <a:avLst/>
          </a:prstGeom>
          <a:noFill/>
          <a:ln>
            <a:noFill/>
          </a:ln>
        </p:spPr>
      </p:pic>
      <p:pic>
        <p:nvPicPr>
          <p:cNvPr id="165" name="Shape 165"/>
          <p:cNvPicPr preferRelativeResize="0"/>
          <p:nvPr/>
        </p:nvPicPr>
        <p:blipFill>
          <a:blip r:embed="rId7">
            <a:alphaModFix/>
          </a:blip>
          <a:stretch>
            <a:fillRect/>
          </a:stretch>
        </p:blipFill>
        <p:spPr>
          <a:xfrm>
            <a:off x="3585150" y="3512948"/>
            <a:ext cx="1857375" cy="1630550"/>
          </a:xfrm>
          <a:prstGeom prst="rect">
            <a:avLst/>
          </a:prstGeom>
          <a:noFill/>
          <a:ln>
            <a:noFill/>
          </a:ln>
        </p:spPr>
      </p:pic>
      <p:pic>
        <p:nvPicPr>
          <p:cNvPr id="166" name="Shape 166"/>
          <p:cNvPicPr preferRelativeResize="0"/>
          <p:nvPr/>
        </p:nvPicPr>
        <p:blipFill>
          <a:blip r:embed="rId8">
            <a:alphaModFix/>
          </a:blip>
          <a:stretch>
            <a:fillRect/>
          </a:stretch>
        </p:blipFill>
        <p:spPr>
          <a:xfrm>
            <a:off x="6628225" y="3731250"/>
            <a:ext cx="1431700" cy="11939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BASKETBALL IN SERBIA</a:t>
            </a:r>
            <a:endParaRPr/>
          </a:p>
        </p:txBody>
      </p:sp>
      <p:sp>
        <p:nvSpPr>
          <p:cNvPr id="172" name="Shape 1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107557"/>
              </a:lnSpc>
              <a:spcBef>
                <a:spcPts val="0"/>
              </a:spcBef>
              <a:spcAft>
                <a:spcPts val="0"/>
              </a:spcAft>
              <a:buNone/>
            </a:pPr>
            <a:r>
              <a:rPr lang="en">
                <a:solidFill>
                  <a:schemeClr val="dk1"/>
                </a:solidFill>
              </a:rPr>
              <a:t>Basketball is the second most popular sport in Serbia.</a:t>
            </a:r>
            <a:endParaRPr>
              <a:solidFill>
                <a:schemeClr val="dk1"/>
              </a:solidFill>
            </a:endParaRPr>
          </a:p>
          <a:p>
            <a:pPr indent="0" lvl="0" marL="0" rtl="0">
              <a:lnSpc>
                <a:spcPct val="107557"/>
              </a:lnSpc>
              <a:spcBef>
                <a:spcPts val="0"/>
              </a:spcBef>
              <a:spcAft>
                <a:spcPts val="0"/>
              </a:spcAft>
              <a:buNone/>
            </a:pPr>
            <a:r>
              <a:rPr lang="en">
                <a:solidFill>
                  <a:schemeClr val="dk1"/>
                </a:solidFill>
              </a:rPr>
              <a:t>The national team of Serbia won many medals at the European, Olympic Games and world championships.</a:t>
            </a:r>
            <a:endParaRPr>
              <a:solidFill>
                <a:schemeClr val="dk1"/>
              </a:solidFill>
            </a:endParaRPr>
          </a:p>
          <a:p>
            <a:pPr indent="0" lvl="0" marL="0" rtl="0">
              <a:lnSpc>
                <a:spcPct val="107557"/>
              </a:lnSpc>
              <a:spcBef>
                <a:spcPts val="0"/>
              </a:spcBef>
              <a:spcAft>
                <a:spcPts val="0"/>
              </a:spcAft>
              <a:buNone/>
            </a:pPr>
            <a:r>
              <a:rPr lang="en">
                <a:solidFill>
                  <a:schemeClr val="dk1"/>
                </a:solidFill>
              </a:rPr>
              <a:t>In Serbia, women basketball is also popular and our national team won many medals in various tournaments. </a:t>
            </a:r>
            <a:endParaRPr>
              <a:solidFill>
                <a:schemeClr val="dk1"/>
              </a:solidFill>
            </a:endParaRPr>
          </a:p>
        </p:txBody>
      </p:sp>
      <p:pic>
        <p:nvPicPr>
          <p:cNvPr id="173" name="Shape 173"/>
          <p:cNvPicPr preferRelativeResize="0"/>
          <p:nvPr/>
        </p:nvPicPr>
        <p:blipFill>
          <a:blip r:embed="rId4">
            <a:alphaModFix/>
          </a:blip>
          <a:stretch>
            <a:fillRect/>
          </a:stretch>
        </p:blipFill>
        <p:spPr>
          <a:xfrm>
            <a:off x="410450" y="2996337"/>
            <a:ext cx="3962443" cy="2067900"/>
          </a:xfrm>
          <a:prstGeom prst="rect">
            <a:avLst/>
          </a:prstGeom>
          <a:noFill/>
          <a:ln>
            <a:noFill/>
          </a:ln>
        </p:spPr>
      </p:pic>
      <p:pic>
        <p:nvPicPr>
          <p:cNvPr id="174" name="Shape 174"/>
          <p:cNvPicPr preferRelativeResize="0"/>
          <p:nvPr/>
        </p:nvPicPr>
        <p:blipFill>
          <a:blip r:embed="rId5">
            <a:alphaModFix/>
          </a:blip>
          <a:stretch>
            <a:fillRect/>
          </a:stretch>
        </p:blipFill>
        <p:spPr>
          <a:xfrm>
            <a:off x="4947266" y="2969455"/>
            <a:ext cx="3770084" cy="21216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HISTORY</a:t>
            </a:r>
            <a:endParaRPr/>
          </a:p>
        </p:txBody>
      </p:sp>
      <p:sp>
        <p:nvSpPr>
          <p:cNvPr id="63" name="Shape 63"/>
          <p:cNvSpPr txBox="1"/>
          <p:nvPr>
            <p:ph idx="1" type="body"/>
          </p:nvPr>
        </p:nvSpPr>
        <p:spPr>
          <a:xfrm>
            <a:off x="108500" y="572700"/>
            <a:ext cx="8520600" cy="3416400"/>
          </a:xfrm>
          <a:prstGeom prst="rect">
            <a:avLst/>
          </a:prstGeom>
        </p:spPr>
        <p:txBody>
          <a:bodyPr anchorCtr="0" anchor="t" bIns="91425" lIns="91425" spcFirstLastPara="1" rIns="91425" wrap="square" tIns="91425">
            <a:noAutofit/>
          </a:bodyPr>
          <a:lstStyle/>
          <a:p>
            <a:pPr indent="0" lvl="0" marL="0" rtl="0">
              <a:lnSpc>
                <a:spcPct val="108864"/>
              </a:lnSpc>
              <a:spcBef>
                <a:spcPts val="0"/>
              </a:spcBef>
              <a:spcAft>
                <a:spcPts val="0"/>
              </a:spcAft>
              <a:buNone/>
            </a:pPr>
            <a:r>
              <a:rPr lang="en" sz="1600">
                <a:solidFill>
                  <a:schemeClr val="dk1"/>
                </a:solidFill>
                <a:highlight>
                  <a:srgbClr val="FFFFFF"/>
                </a:highlight>
              </a:rPr>
              <a:t>Basketball is a kind of a team sport. You played it with a ball, with your hands. Two teams composed of five players are trying to score points by throwing the ball in the hoop. Winer is the team that scores more points .​</a:t>
            </a:r>
            <a:endParaRPr sz="1600">
              <a:solidFill>
                <a:schemeClr val="dk1"/>
              </a:solidFill>
              <a:highlight>
                <a:srgbClr val="FFFFFF"/>
              </a:highlight>
            </a:endParaRPr>
          </a:p>
          <a:p>
            <a:pPr indent="0" lvl="0" marL="0" rtl="0">
              <a:lnSpc>
                <a:spcPct val="108864"/>
              </a:lnSpc>
              <a:spcBef>
                <a:spcPts val="0"/>
              </a:spcBef>
              <a:spcAft>
                <a:spcPts val="0"/>
              </a:spcAft>
              <a:buNone/>
            </a:pPr>
            <a:r>
              <a:rPr lang="en" sz="1600">
                <a:solidFill>
                  <a:schemeClr val="dk1"/>
                </a:solidFill>
                <a:highlight>
                  <a:srgbClr val="FFFFFF"/>
                </a:highlight>
              </a:rPr>
              <a:t>At the beginning of December 1891. James Naismith, Canadian doctor on University of Mcgill and professor of PE on College Springfield, he designed a new game in closed terrain witch would serve as maintenance condition of students during long winters.​</a:t>
            </a:r>
            <a:endParaRPr sz="1600">
              <a:solidFill>
                <a:schemeClr val="dk1"/>
              </a:solidFill>
              <a:highlight>
                <a:srgbClr val="FFFFFF"/>
              </a:highlight>
            </a:endParaRPr>
          </a:p>
          <a:p>
            <a:pPr indent="0" lvl="0" marL="0">
              <a:spcBef>
                <a:spcPts val="0"/>
              </a:spcBef>
              <a:spcAft>
                <a:spcPts val="1600"/>
              </a:spcAft>
              <a:buNone/>
            </a:pPr>
            <a:r>
              <a:rPr lang="en" sz="1600">
                <a:solidFill>
                  <a:schemeClr val="dk1"/>
                </a:solidFill>
                <a:highlight>
                  <a:srgbClr val="FFFFFF"/>
                </a:highlight>
              </a:rPr>
              <a:t>Hoop was different from todays by having a solid bottom, while today they have net. Naismiths game was similarly to handball which was created approximately at the same time as basketball, at the end of 19 century.</a:t>
            </a:r>
            <a:endParaRPr sz="1600">
              <a:solidFill>
                <a:schemeClr val="dk1"/>
              </a:solidFill>
            </a:endParaRPr>
          </a:p>
        </p:txBody>
      </p:sp>
      <p:pic>
        <p:nvPicPr>
          <p:cNvPr id="64" name="Shape 64"/>
          <p:cNvPicPr preferRelativeResize="0"/>
          <p:nvPr/>
        </p:nvPicPr>
        <p:blipFill>
          <a:blip r:embed="rId3">
            <a:alphaModFix/>
          </a:blip>
          <a:stretch>
            <a:fillRect/>
          </a:stretch>
        </p:blipFill>
        <p:spPr>
          <a:xfrm>
            <a:off x="568975" y="3213225"/>
            <a:ext cx="1538067" cy="1930274"/>
          </a:xfrm>
          <a:prstGeom prst="rect">
            <a:avLst/>
          </a:prstGeom>
          <a:noFill/>
          <a:ln>
            <a:noFill/>
          </a:ln>
        </p:spPr>
      </p:pic>
      <p:pic>
        <p:nvPicPr>
          <p:cNvPr id="65" name="Shape 65"/>
          <p:cNvPicPr preferRelativeResize="0"/>
          <p:nvPr/>
        </p:nvPicPr>
        <p:blipFill>
          <a:blip r:embed="rId4">
            <a:alphaModFix/>
          </a:blip>
          <a:stretch>
            <a:fillRect/>
          </a:stretch>
        </p:blipFill>
        <p:spPr>
          <a:xfrm>
            <a:off x="2852150" y="3213225"/>
            <a:ext cx="3033290" cy="1930275"/>
          </a:xfrm>
          <a:prstGeom prst="rect">
            <a:avLst/>
          </a:prstGeom>
          <a:noFill/>
          <a:ln>
            <a:noFill/>
          </a:ln>
        </p:spPr>
      </p:pic>
      <p:pic>
        <p:nvPicPr>
          <p:cNvPr id="66" name="Shape 66"/>
          <p:cNvPicPr preferRelativeResize="0"/>
          <p:nvPr/>
        </p:nvPicPr>
        <p:blipFill>
          <a:blip r:embed="rId5">
            <a:alphaModFix/>
          </a:blip>
          <a:stretch>
            <a:fillRect/>
          </a:stretch>
        </p:blipFill>
        <p:spPr>
          <a:xfrm>
            <a:off x="6630550" y="3213221"/>
            <a:ext cx="1976391" cy="19302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2" name="Shape 72"/>
          <p:cNvSpPr txBox="1"/>
          <p:nvPr>
            <p:ph idx="1" type="body"/>
          </p:nvPr>
        </p:nvSpPr>
        <p:spPr>
          <a:xfrm>
            <a:off x="311700" y="445025"/>
            <a:ext cx="8520600" cy="3416400"/>
          </a:xfrm>
          <a:prstGeom prst="rect">
            <a:avLst/>
          </a:prstGeom>
        </p:spPr>
        <p:txBody>
          <a:bodyPr anchorCtr="0" anchor="t" bIns="91425" lIns="91425" spcFirstLastPara="1" rIns="91425" wrap="square" tIns="91425">
            <a:noAutofit/>
          </a:bodyPr>
          <a:lstStyle/>
          <a:p>
            <a:pPr indent="0" lvl="0" marL="0" rtl="0">
              <a:lnSpc>
                <a:spcPct val="108000"/>
              </a:lnSpc>
              <a:spcBef>
                <a:spcPts val="0"/>
              </a:spcBef>
              <a:spcAft>
                <a:spcPts val="0"/>
              </a:spcAft>
              <a:buNone/>
            </a:pPr>
            <a:r>
              <a:rPr lang="en">
                <a:solidFill>
                  <a:schemeClr val="dk1"/>
                </a:solidFill>
                <a:highlight>
                  <a:srgbClr val="FFFFFF"/>
                </a:highlight>
              </a:rPr>
              <a:t>Women basketball started in 1894. when Senda Berenson, professor of PE , adapted Naismith rules to women. First official basketball game was 20th of January 1892. in hall in High school of youth association.​</a:t>
            </a:r>
            <a:endParaRPr>
              <a:solidFill>
                <a:schemeClr val="dk1"/>
              </a:solidFill>
              <a:highlight>
                <a:srgbClr val="FFFFFF"/>
              </a:highlight>
            </a:endParaRPr>
          </a:p>
          <a:p>
            <a:pPr indent="0" lvl="0" marL="0" rtl="0">
              <a:lnSpc>
                <a:spcPct val="108000"/>
              </a:lnSpc>
              <a:spcBef>
                <a:spcPts val="0"/>
              </a:spcBef>
              <a:spcAft>
                <a:spcPts val="0"/>
              </a:spcAft>
              <a:buNone/>
            </a:pPr>
            <a:r>
              <a:rPr lang="en">
                <a:solidFill>
                  <a:schemeClr val="dk1"/>
                </a:solidFill>
                <a:highlight>
                  <a:srgbClr val="FFFFFF"/>
                </a:highlight>
              </a:rPr>
              <a:t>​Original name of basketball in English is Basketball.  Game was popular at very beginning.</a:t>
            </a:r>
            <a:endParaRPr>
              <a:solidFill>
                <a:schemeClr val="dk1"/>
              </a:solidFill>
            </a:endParaRPr>
          </a:p>
        </p:txBody>
      </p:sp>
      <p:pic>
        <p:nvPicPr>
          <p:cNvPr id="73" name="Shape 73"/>
          <p:cNvPicPr preferRelativeResize="0"/>
          <p:nvPr/>
        </p:nvPicPr>
        <p:blipFill>
          <a:blip r:embed="rId3">
            <a:alphaModFix/>
          </a:blip>
          <a:stretch>
            <a:fillRect/>
          </a:stretch>
        </p:blipFill>
        <p:spPr>
          <a:xfrm>
            <a:off x="2810363" y="2261359"/>
            <a:ext cx="3523275" cy="2374016"/>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241075"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500"/>
              <a:t>RULES</a:t>
            </a:r>
            <a:endParaRPr/>
          </a:p>
        </p:txBody>
      </p:sp>
      <p:sp>
        <p:nvSpPr>
          <p:cNvPr id="79" name="Shape 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Competition rules are strict  and they are international and NBA rules.​</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Basketball rules that include the dimensions of the court, hoops, balls, uniforms and duration of the game... protected and provided by delegated judges.</a:t>
            </a:r>
            <a:r>
              <a:rPr lang="en" sz="1600">
                <a:solidFill>
                  <a:schemeClr val="dk1"/>
                </a:solidFill>
              </a:rPr>
              <a:t> </a:t>
            </a:r>
            <a:endParaRPr sz="1600">
              <a:solidFill>
                <a:schemeClr val="dk1"/>
              </a:solidFill>
            </a:endParaRPr>
          </a:p>
        </p:txBody>
      </p:sp>
      <p:pic>
        <p:nvPicPr>
          <p:cNvPr id="80" name="Shape 80"/>
          <p:cNvPicPr preferRelativeResize="0"/>
          <p:nvPr/>
        </p:nvPicPr>
        <p:blipFill>
          <a:blip r:embed="rId3">
            <a:alphaModFix/>
          </a:blip>
          <a:stretch>
            <a:fillRect/>
          </a:stretch>
        </p:blipFill>
        <p:spPr>
          <a:xfrm>
            <a:off x="1472450" y="2306600"/>
            <a:ext cx="2212850" cy="2770600"/>
          </a:xfrm>
          <a:prstGeom prst="rect">
            <a:avLst/>
          </a:prstGeom>
          <a:noFill/>
          <a:ln>
            <a:noFill/>
          </a:ln>
        </p:spPr>
      </p:pic>
      <p:pic>
        <p:nvPicPr>
          <p:cNvPr id="81" name="Shape 81"/>
          <p:cNvPicPr preferRelativeResize="0"/>
          <p:nvPr/>
        </p:nvPicPr>
        <p:blipFill>
          <a:blip r:embed="rId4">
            <a:alphaModFix/>
          </a:blip>
          <a:stretch>
            <a:fillRect/>
          </a:stretch>
        </p:blipFill>
        <p:spPr>
          <a:xfrm>
            <a:off x="5342350" y="2419288"/>
            <a:ext cx="2611526" cy="254522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7" name="Shape 87"/>
          <p:cNvSpPr txBox="1"/>
          <p:nvPr>
            <p:ph idx="1" type="body"/>
          </p:nvPr>
        </p:nvSpPr>
        <p:spPr>
          <a:xfrm>
            <a:off x="311700" y="445025"/>
            <a:ext cx="8520600" cy="3416400"/>
          </a:xfrm>
          <a:prstGeom prst="rect">
            <a:avLst/>
          </a:prstGeom>
        </p:spPr>
        <p:txBody>
          <a:bodyPr anchorCtr="0" anchor="t" bIns="91425" lIns="91425" spcFirstLastPara="1" rIns="91425" wrap="square" tIns="91425">
            <a:noAutofit/>
          </a:bodyPr>
          <a:lstStyle/>
          <a:p>
            <a:pPr indent="0" lvl="0" marL="0" rtl="0">
              <a:lnSpc>
                <a:spcPct val="106312"/>
              </a:lnSpc>
              <a:spcBef>
                <a:spcPts val="0"/>
              </a:spcBef>
              <a:spcAft>
                <a:spcPts val="0"/>
              </a:spcAft>
              <a:buClr>
                <a:schemeClr val="dk1"/>
              </a:buClr>
              <a:buSzPts val="1100"/>
              <a:buFont typeface="Arial"/>
              <a:buNone/>
            </a:pPr>
            <a:r>
              <a:rPr lang="en">
                <a:solidFill>
                  <a:schemeClr val="dk1"/>
                </a:solidFill>
                <a:highlight>
                  <a:srgbClr val="FFFFFF"/>
                </a:highlight>
              </a:rPr>
              <a:t>There may be five players at the same time on the court in the game. Teams may have maximum of seven substitutions.​</a:t>
            </a:r>
            <a:endParaRPr>
              <a:solidFill>
                <a:schemeClr val="dk1"/>
              </a:solidFill>
              <a:highlight>
                <a:srgbClr val="FFFFFF"/>
              </a:highlight>
            </a:endParaRPr>
          </a:p>
          <a:p>
            <a:pPr indent="0" lvl="0" marL="0" rtl="0">
              <a:lnSpc>
                <a:spcPct val="106312"/>
              </a:lnSpc>
              <a:spcBef>
                <a:spcPts val="0"/>
              </a:spcBef>
              <a:spcAft>
                <a:spcPts val="0"/>
              </a:spcAft>
              <a:buClr>
                <a:schemeClr val="dk1"/>
              </a:buClr>
              <a:buSzPts val="1100"/>
              <a:buFont typeface="Arial"/>
              <a:buNone/>
            </a:pPr>
            <a:r>
              <a:rPr lang="en">
                <a:solidFill>
                  <a:schemeClr val="dk1"/>
                </a:solidFill>
                <a:highlight>
                  <a:srgbClr val="FFFFFF"/>
                </a:highlight>
              </a:rPr>
              <a:t>Replacements can be performed indefinitely, but only when the clock is stopped.​</a:t>
            </a:r>
            <a:endParaRPr>
              <a:solidFill>
                <a:schemeClr val="dk1"/>
              </a:solidFill>
              <a:highlight>
                <a:srgbClr val="FFFFFF"/>
              </a:highlight>
            </a:endParaRPr>
          </a:p>
          <a:p>
            <a:pPr indent="0" lvl="0" marL="0">
              <a:spcBef>
                <a:spcPts val="0"/>
              </a:spcBef>
              <a:spcAft>
                <a:spcPts val="1600"/>
              </a:spcAft>
              <a:buNone/>
            </a:pPr>
            <a:r>
              <a:rPr lang="en">
                <a:solidFill>
                  <a:schemeClr val="dk1"/>
                </a:solidFill>
                <a:highlight>
                  <a:srgbClr val="FFFFFF"/>
                </a:highlight>
              </a:rPr>
              <a:t>Teams have a coach who most often develop tactics and strategy, and other staff who also actively participate but out of the court.</a:t>
            </a:r>
            <a:endParaRPr/>
          </a:p>
        </p:txBody>
      </p:sp>
      <p:pic>
        <p:nvPicPr>
          <p:cNvPr id="88" name="Shape 88"/>
          <p:cNvPicPr preferRelativeResize="0"/>
          <p:nvPr/>
        </p:nvPicPr>
        <p:blipFill>
          <a:blip r:embed="rId3">
            <a:alphaModFix/>
          </a:blip>
          <a:stretch>
            <a:fillRect/>
          </a:stretch>
        </p:blipFill>
        <p:spPr>
          <a:xfrm>
            <a:off x="2509975" y="2620675"/>
            <a:ext cx="3764824" cy="2174050"/>
          </a:xfrm>
          <a:prstGeom prst="rect">
            <a:avLst/>
          </a:prstGeom>
          <a:noFill/>
          <a:ln>
            <a:noFill/>
          </a:ln>
        </p:spPr>
      </p:pic>
      <p:sp>
        <p:nvSpPr>
          <p:cNvPr id="89" name="Shape 89"/>
          <p:cNvSpPr txBox="1"/>
          <p:nvPr/>
        </p:nvSpPr>
        <p:spPr>
          <a:xfrm>
            <a:off x="3115275" y="782125"/>
            <a:ext cx="7338900" cy="85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ph idx="1" type="body"/>
          </p:nvPr>
        </p:nvSpPr>
        <p:spPr>
          <a:xfrm>
            <a:off x="214050" y="445025"/>
            <a:ext cx="8715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solidFill>
                  <a:schemeClr val="dk1"/>
                </a:solidFill>
              </a:rPr>
              <a:t>The game is played in four quarters of ten or twelve minutes.  At the faculties there are two halves of twenty minutes, while most college plays four quarters of ten minutes. </a:t>
            </a:r>
            <a:endParaRPr/>
          </a:p>
        </p:txBody>
      </p:sp>
      <p:pic>
        <p:nvPicPr>
          <p:cNvPr id="96" name="Shape 96"/>
          <p:cNvPicPr preferRelativeResize="0"/>
          <p:nvPr/>
        </p:nvPicPr>
        <p:blipFill>
          <a:blip r:embed="rId3">
            <a:alphaModFix/>
          </a:blip>
          <a:stretch>
            <a:fillRect/>
          </a:stretch>
        </p:blipFill>
        <p:spPr>
          <a:xfrm>
            <a:off x="3034450" y="1776725"/>
            <a:ext cx="2856258" cy="2863399"/>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2214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500"/>
              <a:t>HOME PLAYERS</a:t>
            </a:r>
            <a:endParaRPr/>
          </a:p>
        </p:txBody>
      </p:sp>
      <p:sp>
        <p:nvSpPr>
          <p:cNvPr id="102" name="Shape 102"/>
          <p:cNvSpPr txBox="1"/>
          <p:nvPr>
            <p:ph idx="1" type="body"/>
          </p:nvPr>
        </p:nvSpPr>
        <p:spPr>
          <a:xfrm>
            <a:off x="311700" y="794100"/>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600">
                <a:solidFill>
                  <a:schemeClr val="dk1"/>
                </a:solidFill>
              </a:rPr>
              <a:t>Vlade Divac</a:t>
            </a:r>
            <a:r>
              <a:rPr lang="en" sz="1600">
                <a:solidFill>
                  <a:schemeClr val="dk1"/>
                </a:solidFill>
              </a:rPr>
              <a:t> was born in Prijepolje 3rd of February 1968. He is former Yugoslav and Serbian player. He played at the center position in Sloga,​</a:t>
            </a:r>
            <a:endParaRPr sz="1600">
              <a:solidFill>
                <a:schemeClr val="dk1"/>
              </a:solidFill>
            </a:endParaRPr>
          </a:p>
          <a:p>
            <a:pPr indent="0" lvl="0" marL="0" rtl="0">
              <a:spcBef>
                <a:spcPts val="0"/>
              </a:spcBef>
              <a:spcAft>
                <a:spcPts val="0"/>
              </a:spcAft>
              <a:buNone/>
            </a:pPr>
            <a:r>
              <a:rPr lang="en" sz="1600">
                <a:solidFill>
                  <a:schemeClr val="dk1"/>
                </a:solidFill>
              </a:rPr>
              <a:t>Partizan, Crvena Zvezda, Los Angeles Lakers, Sacramento Kings and Charlotte Hornets. He was one of the first European players to play in the NBA.  With the  national team of Yugoslavia he won two world championships, three European championships and two silver medals at the Olympic Games.​</a:t>
            </a:r>
            <a:endParaRPr sz="1600">
              <a:solidFill>
                <a:schemeClr val="dk1"/>
              </a:solidFill>
            </a:endParaRPr>
          </a:p>
          <a:p>
            <a:pPr indent="0" lvl="0" marL="0" rtl="0">
              <a:spcBef>
                <a:spcPts val="0"/>
              </a:spcBef>
              <a:spcAft>
                <a:spcPts val="0"/>
              </a:spcAft>
              <a:buNone/>
            </a:pPr>
            <a:r>
              <a:rPr lang="en" sz="1600">
                <a:solidFill>
                  <a:schemeClr val="dk1"/>
                </a:solidFill>
              </a:rPr>
              <a:t>He was in the position of President of Partizan while he was playing ,in the period from 2000. to 2004. After finishing his career he become a scout of Los Angeles Lakers and sports director of the Real Madrid.</a:t>
            </a:r>
            <a:endParaRPr sz="1600">
              <a:solidFill>
                <a:schemeClr val="dk1"/>
              </a:solidFill>
            </a:endParaRPr>
          </a:p>
        </p:txBody>
      </p:sp>
      <p:pic>
        <p:nvPicPr>
          <p:cNvPr id="103" name="Shape 103"/>
          <p:cNvPicPr preferRelativeResize="0"/>
          <p:nvPr/>
        </p:nvPicPr>
        <p:blipFill>
          <a:blip r:embed="rId3">
            <a:alphaModFix/>
          </a:blip>
          <a:stretch>
            <a:fillRect/>
          </a:stretch>
        </p:blipFill>
        <p:spPr>
          <a:xfrm>
            <a:off x="6513907" y="3234575"/>
            <a:ext cx="1191918" cy="1789624"/>
          </a:xfrm>
          <a:prstGeom prst="rect">
            <a:avLst/>
          </a:prstGeom>
          <a:noFill/>
          <a:ln>
            <a:noFill/>
          </a:ln>
        </p:spPr>
      </p:pic>
      <p:pic>
        <p:nvPicPr>
          <p:cNvPr id="104" name="Shape 104"/>
          <p:cNvPicPr preferRelativeResize="0"/>
          <p:nvPr/>
        </p:nvPicPr>
        <p:blipFill>
          <a:blip r:embed="rId4">
            <a:alphaModFix/>
          </a:blip>
          <a:stretch>
            <a:fillRect/>
          </a:stretch>
        </p:blipFill>
        <p:spPr>
          <a:xfrm>
            <a:off x="3129276" y="3234575"/>
            <a:ext cx="1370048" cy="1789626"/>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txBox="1"/>
          <p:nvPr>
            <p:ph idx="1" type="body"/>
          </p:nvPr>
        </p:nvSpPr>
        <p:spPr>
          <a:xfrm>
            <a:off x="417750" y="44502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2000">
                <a:solidFill>
                  <a:schemeClr val="dk1"/>
                </a:solidFill>
                <a:highlight>
                  <a:srgbClr val="FFFFFF"/>
                </a:highlight>
              </a:rPr>
              <a:t>Dejan Bodiroga</a:t>
            </a:r>
            <a:r>
              <a:rPr lang="en" sz="2000">
                <a:solidFill>
                  <a:schemeClr val="dk1"/>
                </a:solidFill>
                <a:highlight>
                  <a:srgbClr val="FFFFFF"/>
                </a:highlight>
              </a:rPr>
              <a:t> was born in Zrenjanin on 2nd of March 1973. Many basketball fans regard him as the best player ever, who didn’t play in the NBA league. With the national team of Yugoslavia he won silver at the Olympic Games 1996., two world championships and three European championships. He is known for the leadership, basketball intelligence and ability to play in all positions.</a:t>
            </a:r>
            <a:endParaRPr sz="2000">
              <a:solidFill>
                <a:schemeClr val="dk1"/>
              </a:solidFill>
            </a:endParaRPr>
          </a:p>
        </p:txBody>
      </p:sp>
      <p:pic>
        <p:nvPicPr>
          <p:cNvPr id="111" name="Shape 111"/>
          <p:cNvPicPr preferRelativeResize="0"/>
          <p:nvPr/>
        </p:nvPicPr>
        <p:blipFill>
          <a:blip r:embed="rId3">
            <a:alphaModFix/>
          </a:blip>
          <a:stretch>
            <a:fillRect/>
          </a:stretch>
        </p:blipFill>
        <p:spPr>
          <a:xfrm>
            <a:off x="1045650" y="2916375"/>
            <a:ext cx="2833828" cy="1895676"/>
          </a:xfrm>
          <a:prstGeom prst="rect">
            <a:avLst/>
          </a:prstGeom>
          <a:noFill/>
          <a:ln>
            <a:noFill/>
          </a:ln>
        </p:spPr>
      </p:pic>
      <p:pic>
        <p:nvPicPr>
          <p:cNvPr id="112" name="Shape 112"/>
          <p:cNvPicPr preferRelativeResize="0"/>
          <p:nvPr/>
        </p:nvPicPr>
        <p:blipFill>
          <a:blip r:embed="rId4">
            <a:alphaModFix/>
          </a:blip>
          <a:stretch>
            <a:fillRect/>
          </a:stretch>
        </p:blipFill>
        <p:spPr>
          <a:xfrm>
            <a:off x="6288675" y="2916375"/>
            <a:ext cx="1421757" cy="1895676"/>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txBox="1"/>
          <p:nvPr>
            <p:ph idx="1" type="body"/>
          </p:nvPr>
        </p:nvSpPr>
        <p:spPr>
          <a:xfrm>
            <a:off x="311700" y="337350"/>
            <a:ext cx="8520600" cy="3416400"/>
          </a:xfrm>
          <a:prstGeom prst="rect">
            <a:avLst/>
          </a:prstGeom>
        </p:spPr>
        <p:txBody>
          <a:bodyPr anchorCtr="0" anchor="t" bIns="91425" lIns="91425" spcFirstLastPara="1" rIns="91425" wrap="square" tIns="91425">
            <a:noAutofit/>
          </a:bodyPr>
          <a:lstStyle/>
          <a:p>
            <a:pPr indent="0" lvl="0" marL="0" rtl="0">
              <a:lnSpc>
                <a:spcPct val="108000"/>
              </a:lnSpc>
              <a:spcBef>
                <a:spcPts val="0"/>
              </a:spcBef>
              <a:spcAft>
                <a:spcPts val="0"/>
              </a:spcAft>
              <a:buNone/>
            </a:pPr>
            <a:r>
              <a:rPr b="1" lang="en" sz="1600">
                <a:solidFill>
                  <a:schemeClr val="dk1"/>
                </a:solidFill>
                <a:highlight>
                  <a:srgbClr val="FFFFFF"/>
                </a:highlight>
                <a:latin typeface="Arial"/>
                <a:ea typeface="Arial"/>
                <a:cs typeface="Arial"/>
                <a:sym typeface="Arial"/>
              </a:rPr>
              <a:t>Milos Teodosic</a:t>
            </a:r>
            <a:r>
              <a:rPr lang="en" sz="1600">
                <a:solidFill>
                  <a:schemeClr val="dk1"/>
                </a:solidFill>
                <a:highlight>
                  <a:srgbClr val="FFFFFF"/>
                </a:highlight>
                <a:latin typeface="Arial"/>
                <a:ea typeface="Arial"/>
                <a:cs typeface="Arial"/>
                <a:sym typeface="Arial"/>
              </a:rPr>
              <a:t> started his career in clubs in Valjevo, Student, and KK Metalac, and continued in Borca and FMP Zeleznik. With FMP Zeleznik he won Cup Radivoje Koraca 2007. His first coach was Milovan Teofilovic.​</a:t>
            </a:r>
            <a:endParaRPr sz="1600">
              <a:solidFill>
                <a:schemeClr val="dk1"/>
              </a:solidFill>
              <a:highlight>
                <a:srgbClr val="FFFFFF"/>
              </a:highlight>
              <a:latin typeface="Arial"/>
              <a:ea typeface="Arial"/>
              <a:cs typeface="Arial"/>
              <a:sym typeface="Arial"/>
            </a:endParaRPr>
          </a:p>
          <a:p>
            <a:pPr indent="0" lvl="0" marL="0" rtl="0">
              <a:lnSpc>
                <a:spcPct val="108000"/>
              </a:lnSpc>
              <a:spcBef>
                <a:spcPts val="0"/>
              </a:spcBef>
              <a:spcAft>
                <a:spcPts val="0"/>
              </a:spcAft>
              <a:buNone/>
            </a:pPr>
            <a:r>
              <a:rPr lang="en" sz="1600">
                <a:solidFill>
                  <a:schemeClr val="dk1"/>
                </a:solidFill>
                <a:highlight>
                  <a:srgbClr val="FFFFFF"/>
                </a:highlight>
                <a:latin typeface="Arial"/>
                <a:ea typeface="Arial"/>
                <a:cs typeface="Arial"/>
                <a:sym typeface="Arial"/>
              </a:rPr>
              <a:t>At the European Basketball Championship for players up to twenty years old in Slovenia and Italy he won the gold medal and was declared the most useful player of the championship. The Serbian selector Zoran Slavnic, put him in the European Basketball Team which the team failed to qualify for the second round. At the World Cup in Turkey in the quarter-final match against Spain he scored from nine meters, three seconds to the end, where Serbia went to the semifinals. ​</a:t>
            </a:r>
            <a:endParaRPr sz="1600">
              <a:solidFill>
                <a:schemeClr val="dk1"/>
              </a:solidFill>
              <a:highlight>
                <a:srgbClr val="FFFFFF"/>
              </a:highlight>
              <a:latin typeface="Arial"/>
              <a:ea typeface="Arial"/>
              <a:cs typeface="Arial"/>
              <a:sym typeface="Arial"/>
            </a:endParaRPr>
          </a:p>
          <a:p>
            <a:pPr indent="0" lvl="0" marL="0">
              <a:spcBef>
                <a:spcPts val="0"/>
              </a:spcBef>
              <a:spcAft>
                <a:spcPts val="1600"/>
              </a:spcAft>
              <a:buNone/>
            </a:pPr>
            <a:r>
              <a:rPr lang="en" sz="1600">
                <a:solidFill>
                  <a:schemeClr val="dk1"/>
                </a:solidFill>
                <a:highlight>
                  <a:srgbClr val="FFFFFF"/>
                </a:highlight>
                <a:latin typeface="Arial"/>
                <a:ea typeface="Arial"/>
                <a:cs typeface="Arial"/>
                <a:sym typeface="Arial"/>
              </a:rPr>
              <a:t>At the end of the tournament he was selected in the top five players of the championship.</a:t>
            </a:r>
            <a:endParaRPr sz="1600">
              <a:solidFill>
                <a:schemeClr val="dk1"/>
              </a:solidFill>
            </a:endParaRPr>
          </a:p>
        </p:txBody>
      </p:sp>
      <p:pic>
        <p:nvPicPr>
          <p:cNvPr id="119" name="Shape 119"/>
          <p:cNvPicPr preferRelativeResize="0"/>
          <p:nvPr/>
        </p:nvPicPr>
        <p:blipFill>
          <a:blip r:embed="rId3">
            <a:alphaModFix/>
          </a:blip>
          <a:stretch>
            <a:fillRect/>
          </a:stretch>
        </p:blipFill>
        <p:spPr>
          <a:xfrm>
            <a:off x="1397000" y="3221325"/>
            <a:ext cx="2475961" cy="1710075"/>
          </a:xfrm>
          <a:prstGeom prst="rect">
            <a:avLst/>
          </a:prstGeom>
          <a:noFill/>
          <a:ln>
            <a:noFill/>
          </a:ln>
        </p:spPr>
      </p:pic>
      <p:pic>
        <p:nvPicPr>
          <p:cNvPr id="120" name="Shape 120"/>
          <p:cNvPicPr preferRelativeResize="0"/>
          <p:nvPr/>
        </p:nvPicPr>
        <p:blipFill>
          <a:blip r:embed="rId4">
            <a:alphaModFix/>
          </a:blip>
          <a:stretch>
            <a:fillRect/>
          </a:stretch>
        </p:blipFill>
        <p:spPr>
          <a:xfrm>
            <a:off x="4904875" y="3221325"/>
            <a:ext cx="3038696" cy="1710074"/>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