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Lobster"/>
      <p:regular r:id="rId23"/>
    </p:embeddedFont>
    <p:embeddedFont>
      <p:font typeface="Pacifico"/>
      <p:regular r:id="rId24"/>
    </p:embeddedFont>
    <p:embeddedFont>
      <p:font typeface="Merriweathe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acifico-regular.fntdata"/><Relationship Id="rId23" Type="http://schemas.openxmlformats.org/officeDocument/2006/relationships/font" Target="fonts/Lobster-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0" y="0"/>
            <a:ext cx="9144000" cy="1742400"/>
          </a:xfrm>
          <a:prstGeom prst="rect">
            <a:avLst/>
          </a:prstGeom>
          <a:solidFill>
            <a:srgbClr val="C9DAF8"/>
          </a:solidFill>
        </p:spPr>
        <p:txBody>
          <a:bodyPr anchorCtr="0" anchor="b" bIns="91425" lIns="91425" spcFirstLastPara="1" rIns="91425" wrap="square" tIns="91425">
            <a:noAutofit/>
          </a:bodyPr>
          <a:lstStyle/>
          <a:p>
            <a:pPr indent="0" lvl="0" marL="0">
              <a:spcBef>
                <a:spcPts val="0"/>
              </a:spcBef>
              <a:spcAft>
                <a:spcPts val="0"/>
              </a:spcAft>
              <a:buNone/>
            </a:pPr>
            <a:r>
              <a:rPr i="1" lang="en" sz="8000" u="sng">
                <a:latin typeface="Lobster"/>
                <a:ea typeface="Lobster"/>
                <a:cs typeface="Lobster"/>
                <a:sym typeface="Lobster"/>
              </a:rPr>
              <a:t>-</a:t>
            </a:r>
            <a:r>
              <a:rPr i="1" lang="en" sz="8000" u="sng">
                <a:latin typeface="Lobster"/>
                <a:ea typeface="Lobster"/>
                <a:cs typeface="Lobster"/>
                <a:sym typeface="Lobster"/>
              </a:rPr>
              <a:t>Global network-</a:t>
            </a:r>
            <a:endParaRPr b="1" i="1" sz="8000" u="sng">
              <a:latin typeface="Lobster"/>
              <a:ea typeface="Lobster"/>
              <a:cs typeface="Lobster"/>
              <a:sym typeface="Lobster"/>
            </a:endParaRPr>
          </a:p>
        </p:txBody>
      </p:sp>
      <p:sp>
        <p:nvSpPr>
          <p:cNvPr id="55" name="Shape 55"/>
          <p:cNvSpPr txBox="1"/>
          <p:nvPr>
            <p:ph idx="1" type="subTitle"/>
          </p:nvPr>
        </p:nvSpPr>
        <p:spPr>
          <a:xfrm>
            <a:off x="0" y="1742425"/>
            <a:ext cx="9144000" cy="3401100"/>
          </a:xfrm>
          <a:prstGeom prst="rect">
            <a:avLst/>
          </a:prstGeom>
          <a:solidFill>
            <a:srgbClr val="D0E0E3"/>
          </a:solidFill>
        </p:spPr>
        <p:txBody>
          <a:bodyPr anchorCtr="0" anchor="t" bIns="91425" lIns="91425" spcFirstLastPara="1" rIns="91425" wrap="square" tIns="91425">
            <a:noAutofit/>
          </a:bodyPr>
          <a:lstStyle/>
          <a:p>
            <a:pPr indent="0" lvl="0" marL="0" algn="l">
              <a:spcBef>
                <a:spcPts val="0"/>
              </a:spcBef>
              <a:spcAft>
                <a:spcPts val="0"/>
              </a:spcAft>
              <a:buNone/>
            </a:pPr>
            <a:r>
              <a:rPr lang="en"/>
              <a:t>     </a:t>
            </a:r>
            <a:endParaRPr/>
          </a:p>
        </p:txBody>
      </p:sp>
      <p:pic>
        <p:nvPicPr>
          <p:cNvPr id="56" name="Shape 56"/>
          <p:cNvPicPr preferRelativeResize="0"/>
          <p:nvPr/>
        </p:nvPicPr>
        <p:blipFill>
          <a:blip r:embed="rId3">
            <a:alphaModFix/>
          </a:blip>
          <a:stretch>
            <a:fillRect/>
          </a:stretch>
        </p:blipFill>
        <p:spPr>
          <a:xfrm>
            <a:off x="0" y="1742425"/>
            <a:ext cx="9144000" cy="3401100"/>
          </a:xfrm>
          <a:prstGeom prst="rect">
            <a:avLst/>
          </a:prstGeom>
          <a:noFill/>
          <a:ln>
            <a:noFill/>
          </a:ln>
        </p:spPr>
      </p:pic>
      <p:sp>
        <p:nvSpPr>
          <p:cNvPr id="57" name="Shape 57"/>
          <p:cNvSpPr txBox="1"/>
          <p:nvPr/>
        </p:nvSpPr>
        <p:spPr>
          <a:xfrm>
            <a:off x="0" y="1793402"/>
            <a:ext cx="6860400" cy="2625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Authors:</a:t>
            </a:r>
            <a:endParaRPr/>
          </a:p>
          <a:p>
            <a:pPr indent="0" lvl="0" marL="0" rtl="0">
              <a:spcBef>
                <a:spcPts val="0"/>
              </a:spcBef>
              <a:spcAft>
                <a:spcPts val="0"/>
              </a:spcAft>
              <a:buNone/>
            </a:pPr>
            <a:r>
              <a:rPr lang="en"/>
              <a:t>-Ksenija Boskovic</a:t>
            </a:r>
            <a:endParaRPr/>
          </a:p>
          <a:p>
            <a:pPr indent="0" lvl="0" marL="0" rtl="0">
              <a:spcBef>
                <a:spcPts val="0"/>
              </a:spcBef>
              <a:spcAft>
                <a:spcPts val="0"/>
              </a:spcAft>
              <a:buNone/>
            </a:pPr>
            <a:r>
              <a:rPr lang="en"/>
              <a:t>-Violeta Uzur Nwangwu</a:t>
            </a:r>
            <a:endParaRPr/>
          </a:p>
          <a:p>
            <a:pPr indent="0" lvl="0" marL="0" rtl="0">
              <a:spcBef>
                <a:spcPts val="0"/>
              </a:spcBef>
              <a:spcAft>
                <a:spcPts val="0"/>
              </a:spcAft>
              <a:buNone/>
            </a:pPr>
            <a:r>
              <a:rPr lang="en"/>
              <a:t>-Popovic Aleksa</a:t>
            </a:r>
            <a:endParaRPr/>
          </a:p>
          <a:p>
            <a:pPr indent="0" lvl="0" marL="0" rtl="0">
              <a:spcBef>
                <a:spcPts val="0"/>
              </a:spcBef>
              <a:spcAft>
                <a:spcPts val="0"/>
              </a:spcAft>
              <a:buNone/>
            </a:pPr>
            <a:r>
              <a:rPr lang="en"/>
              <a:t>-Vasovic Isidora</a:t>
            </a:r>
            <a:endParaRPr/>
          </a:p>
          <a:p>
            <a:pPr indent="0" lvl="0" marL="0" rtl="0">
              <a:spcBef>
                <a:spcPts val="0"/>
              </a:spcBef>
              <a:spcAft>
                <a:spcPts val="0"/>
              </a:spcAft>
              <a:buNone/>
            </a:pPr>
            <a:r>
              <a:rPr lang="en"/>
              <a:t>-Rankovic Nina</a:t>
            </a:r>
            <a:endParaRPr/>
          </a:p>
          <a:p>
            <a:pPr indent="0" lvl="0" marL="0">
              <a:spcBef>
                <a:spcPts val="0"/>
              </a:spcBef>
              <a:spcAft>
                <a:spcPts val="0"/>
              </a:spcAft>
              <a:buNone/>
            </a:pPr>
            <a:r>
              <a:rPr lang="en"/>
              <a:t>-Vukadinovic Marija</a:t>
            </a:r>
            <a:endParaRPr/>
          </a:p>
          <a:p>
            <a:pPr indent="0" lvl="0" marL="0" rtl="0">
              <a:spcBef>
                <a:spcPts val="0"/>
              </a:spcBef>
              <a:spcAft>
                <a:spcPts val="0"/>
              </a:spcAft>
              <a:buNone/>
            </a:pPr>
            <a:r>
              <a:rPr lang="en"/>
              <a:t> Subject: English</a:t>
            </a:r>
            <a:endParaRPr/>
          </a:p>
          <a:p>
            <a:pPr indent="0" lvl="0" marL="0" rtl="0">
              <a:spcBef>
                <a:spcPts val="0"/>
              </a:spcBef>
              <a:spcAft>
                <a:spcPts val="0"/>
              </a:spcAft>
              <a:buNone/>
            </a:pPr>
            <a:r>
              <a:rPr lang="en"/>
              <a:t> Teacher:</a:t>
            </a:r>
            <a:r>
              <a:rPr lang="en"/>
              <a:t>Milena Tasic</a:t>
            </a:r>
            <a:endParaRPr/>
          </a:p>
          <a:p>
            <a:pPr indent="0" lvl="0" marL="0" rt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idx="1" type="body"/>
          </p:nvPr>
        </p:nvSpPr>
        <p:spPr>
          <a:xfrm>
            <a:off x="161693" y="976499"/>
            <a:ext cx="8820600" cy="31905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solidFill>
                  <a:schemeClr val="dk1"/>
                </a:solidFill>
              </a:rPr>
              <a:t>The goal is to show their work the best they can. For this is a collection of the best portfolio of </a:t>
            </a:r>
            <a:r>
              <a:rPr lang="en" sz="1400">
                <a:solidFill>
                  <a:schemeClr val="accent5"/>
                </a:solidFill>
              </a:rPr>
              <a:t>WordPress</a:t>
            </a:r>
            <a:r>
              <a:rPr lang="en" sz="1400">
                <a:solidFill>
                  <a:schemeClr val="dk1"/>
                </a:solidFill>
              </a:rPr>
              <a:t> themes.</a:t>
            </a:r>
            <a:r>
              <a:rPr b="1" lang="en" sz="1400">
                <a:solidFill>
                  <a:srgbClr val="6AA84F"/>
                </a:solidFill>
              </a:rPr>
              <a:t> It presents designers, photographers, artists, creative owners of the company</a:t>
            </a:r>
            <a:r>
              <a:rPr lang="en" sz="1400">
                <a:solidFill>
                  <a:schemeClr val="dk1"/>
                </a:solidFill>
              </a:rPr>
              <a:t>.</a:t>
            </a:r>
            <a:r>
              <a:rPr b="1" lang="en" sz="1400">
                <a:solidFill>
                  <a:schemeClr val="accent5"/>
                </a:solidFill>
              </a:rPr>
              <a:t> All the topics that are displayed on this site are of top quality, each of themes is its unique track makes it a special and unique website.</a:t>
            </a:r>
            <a:r>
              <a:rPr lang="en" sz="1400">
                <a:solidFill>
                  <a:schemeClr val="dk1"/>
                </a:solidFill>
              </a:rPr>
              <a:t> These only collect the best topics.</a:t>
            </a:r>
            <a:endParaRPr sz="1400">
              <a:solidFill>
                <a:schemeClr val="dk1"/>
              </a:solidFill>
            </a:endParaRPr>
          </a:p>
        </p:txBody>
      </p:sp>
      <p:sp>
        <p:nvSpPr>
          <p:cNvPr id="63" name="Shape 63"/>
          <p:cNvSpPr txBox="1"/>
          <p:nvPr/>
        </p:nvSpPr>
        <p:spPr>
          <a:xfrm rot="-345">
            <a:off x="623334" y="56"/>
            <a:ext cx="5987100" cy="1308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b="1">
              <a:solidFill>
                <a:srgbClr val="CC4125"/>
              </a:solidFill>
            </a:endParaRPr>
          </a:p>
        </p:txBody>
      </p:sp>
      <p:sp>
        <p:nvSpPr>
          <p:cNvPr id="64" name="Shape 64"/>
          <p:cNvSpPr txBox="1"/>
          <p:nvPr>
            <p:ph type="title"/>
          </p:nvPr>
        </p:nvSpPr>
        <p:spPr>
          <a:xfrm>
            <a:off x="311696" y="227605"/>
            <a:ext cx="8520600" cy="85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700" u="sng">
                <a:highlight>
                  <a:srgbClr val="CFE2F3"/>
                </a:highlight>
                <a:latin typeface="Merriweather"/>
                <a:ea typeface="Merriweather"/>
                <a:cs typeface="Merriweather"/>
                <a:sym typeface="Merriweather"/>
              </a:rPr>
              <a:t>Work over the Internet</a:t>
            </a:r>
            <a:br>
              <a:rPr b="1" lang="en" sz="1700">
                <a:highlight>
                  <a:srgbClr val="CFE2F3"/>
                </a:highlight>
                <a:latin typeface="Lobster"/>
                <a:ea typeface="Lobster"/>
                <a:cs typeface="Lobster"/>
                <a:sym typeface="Lobster"/>
              </a:rPr>
            </a:br>
            <a:r>
              <a:rPr b="1" lang="en" sz="1700">
                <a:highlight>
                  <a:srgbClr val="CFE2F3"/>
                </a:highlight>
                <a:latin typeface="Lobster"/>
                <a:ea typeface="Lobster"/>
                <a:cs typeface="Lobster"/>
                <a:sym typeface="Lobster"/>
              </a:rPr>
              <a:t>Best Personal &amp; Business Portfolio WordPress Themes to Showcase Your Work</a:t>
            </a:r>
            <a:br>
              <a:rPr b="1" lang="en" sz="1700">
                <a:highlight>
                  <a:srgbClr val="CFE2F3"/>
                </a:highlight>
                <a:latin typeface="Lobster"/>
                <a:ea typeface="Lobster"/>
                <a:cs typeface="Lobster"/>
                <a:sym typeface="Lobster"/>
              </a:rPr>
            </a:br>
            <a:endParaRPr b="1" sz="1700">
              <a:highlight>
                <a:srgbClr val="CFE2F3"/>
              </a:highlight>
              <a:latin typeface="Lobster"/>
              <a:ea typeface="Lobster"/>
              <a:cs typeface="Lobster"/>
              <a:sym typeface="Lobster"/>
            </a:endParaRPr>
          </a:p>
        </p:txBody>
      </p:sp>
      <p:pic>
        <p:nvPicPr>
          <p:cNvPr id="65" name="Shape 65"/>
          <p:cNvPicPr preferRelativeResize="0"/>
          <p:nvPr/>
        </p:nvPicPr>
        <p:blipFill>
          <a:blip r:embed="rId3">
            <a:alphaModFix/>
          </a:blip>
          <a:stretch>
            <a:fillRect/>
          </a:stretch>
        </p:blipFill>
        <p:spPr>
          <a:xfrm>
            <a:off x="161700" y="2094750"/>
            <a:ext cx="4156524" cy="2771874"/>
          </a:xfrm>
          <a:prstGeom prst="rect">
            <a:avLst/>
          </a:prstGeom>
          <a:noFill/>
          <a:ln>
            <a:noFill/>
          </a:ln>
        </p:spPr>
      </p:pic>
      <p:pic>
        <p:nvPicPr>
          <p:cNvPr id="66" name="Shape 66"/>
          <p:cNvPicPr preferRelativeResize="0"/>
          <p:nvPr/>
        </p:nvPicPr>
        <p:blipFill>
          <a:blip r:embed="rId4">
            <a:alphaModFix/>
          </a:blip>
          <a:stretch>
            <a:fillRect/>
          </a:stretch>
        </p:blipFill>
        <p:spPr>
          <a:xfrm>
            <a:off x="4318231" y="2094750"/>
            <a:ext cx="4514075" cy="277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solidFill>
                  <a:srgbClr val="85200C"/>
                </a:solidFill>
                <a:latin typeface="Lobster"/>
                <a:ea typeface="Lobster"/>
                <a:cs typeface="Lobster"/>
                <a:sym typeface="Lobster"/>
              </a:rPr>
              <a:t>Online teaching</a:t>
            </a:r>
            <a:endParaRPr u="sng">
              <a:solidFill>
                <a:srgbClr val="85200C"/>
              </a:solidFill>
              <a:latin typeface="Lobster"/>
              <a:ea typeface="Lobster"/>
              <a:cs typeface="Lobster"/>
              <a:sym typeface="Lobster"/>
            </a:endParaRPr>
          </a:p>
        </p:txBody>
      </p:sp>
      <p:sp>
        <p:nvSpPr>
          <p:cNvPr id="72" name="Shape 72"/>
          <p:cNvSpPr txBox="1"/>
          <p:nvPr>
            <p:ph idx="1" type="body"/>
          </p:nvPr>
        </p:nvSpPr>
        <p:spPr>
          <a:xfrm>
            <a:off x="0" y="572700"/>
            <a:ext cx="9144000" cy="45708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1600"/>
              </a:spcAft>
              <a:buNone/>
            </a:pPr>
            <a:r>
              <a:rPr lang="en" sz="1400"/>
              <a:t>You do not have to go to </a:t>
            </a:r>
            <a:r>
              <a:rPr i="1" lang="en" sz="1400" u="sng"/>
              <a:t>China</a:t>
            </a:r>
            <a:r>
              <a:rPr lang="en" sz="1400"/>
              <a:t> or any other Asian country if you want to earn as an </a:t>
            </a:r>
            <a:r>
              <a:rPr lang="en" sz="1400" u="sng">
                <a:solidFill>
                  <a:srgbClr val="CC0000"/>
                </a:solidFill>
              </a:rPr>
              <a:t>English</a:t>
            </a:r>
            <a:r>
              <a:rPr lang="en" sz="1400"/>
              <a:t> teacher. Totally decent earnings are expected if you hold English classes using skype (skype).</a:t>
            </a:r>
            <a:br>
              <a:rPr lang="en" sz="1400"/>
            </a:br>
            <a:r>
              <a:rPr lang="en" sz="1400" u="sng">
                <a:solidFill>
                  <a:srgbClr val="FF0000"/>
                </a:solidFill>
              </a:rPr>
              <a:t>To work as an English speaker, a good knowledge of English, good internet connections and a microphone is required.</a:t>
            </a:r>
            <a:br>
              <a:rPr lang="en" sz="1400"/>
            </a:br>
            <a:r>
              <a:rPr lang="en" sz="1400"/>
              <a:t>A large number of platforms allow only people from the English speaking region to register, but there are those who are willing to accept the so-called. non-native speakers among which are Serbs. </a:t>
            </a:r>
            <a:r>
              <a:rPr b="1" i="1" lang="en" sz="1400" u="sng"/>
              <a:t>These platforms are italics, Bibo Global Opportunity, DaDaABC, Nice Talk, etc.</a:t>
            </a:r>
            <a:br>
              <a:rPr lang="en" sz="1400"/>
            </a:br>
            <a:r>
              <a:rPr lang="en" sz="1400"/>
              <a:t>The pupils are mostly children from </a:t>
            </a:r>
            <a:r>
              <a:rPr i="1" lang="en" sz="1400" u="sng">
                <a:solidFill>
                  <a:srgbClr val="660000"/>
                </a:solidFill>
              </a:rPr>
              <a:t>China, Japan, Thailand, Taiwan or from Latin America.</a:t>
            </a:r>
            <a:br>
              <a:rPr lang="en" sz="1400"/>
            </a:br>
            <a:endParaRPr sz="1400"/>
          </a:p>
        </p:txBody>
      </p:sp>
      <p:pic>
        <p:nvPicPr>
          <p:cNvPr id="73" name="Shape 73"/>
          <p:cNvPicPr preferRelativeResize="0"/>
          <p:nvPr/>
        </p:nvPicPr>
        <p:blipFill>
          <a:blip r:embed="rId3">
            <a:alphaModFix/>
          </a:blip>
          <a:stretch>
            <a:fillRect/>
          </a:stretch>
        </p:blipFill>
        <p:spPr>
          <a:xfrm>
            <a:off x="-7" y="2658550"/>
            <a:ext cx="5442200" cy="248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rgbClr val="6AA84F"/>
                </a:solidFill>
                <a:latin typeface="Pacifico"/>
                <a:ea typeface="Pacifico"/>
                <a:cs typeface="Pacifico"/>
                <a:sym typeface="Pacifico"/>
              </a:rPr>
              <a:t>Community manager</a:t>
            </a:r>
            <a:endParaRPr b="1">
              <a:solidFill>
                <a:srgbClr val="6AA84F"/>
              </a:solidFill>
              <a:latin typeface="Pacifico"/>
              <a:ea typeface="Pacifico"/>
              <a:cs typeface="Pacifico"/>
              <a:sym typeface="Pacifico"/>
            </a:endParaRPr>
          </a:p>
        </p:txBody>
      </p:sp>
      <p:sp>
        <p:nvSpPr>
          <p:cNvPr id="79" name="Shape 79"/>
          <p:cNvSpPr txBox="1"/>
          <p:nvPr>
            <p:ph idx="1" type="body"/>
          </p:nvPr>
        </p:nvSpPr>
        <p:spPr>
          <a:xfrm>
            <a:off x="311700" y="1017725"/>
            <a:ext cx="7458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The most complex is the work done by the community manager. </a:t>
            </a:r>
            <a:r>
              <a:rPr lang="en" sz="1400" u="sng">
                <a:solidFill>
                  <a:srgbClr val="6AA84F"/>
                </a:solidFill>
              </a:rPr>
              <a:t>Community Manager</a:t>
            </a:r>
            <a:r>
              <a:rPr lang="en" sz="1400"/>
              <a:t> publishes content through social networks in the name of the brand (or itself) for which it operates.</a:t>
            </a:r>
            <a:br>
              <a:rPr lang="en" sz="1400"/>
            </a:br>
            <a:br>
              <a:rPr lang="en" sz="1400" u="sng">
                <a:solidFill>
                  <a:srgbClr val="38761D"/>
                </a:solidFill>
              </a:rPr>
            </a:br>
            <a:r>
              <a:rPr lang="en" sz="1400" u="sng">
                <a:solidFill>
                  <a:srgbClr val="38761D"/>
                </a:solidFill>
              </a:rPr>
              <a:t>He must be communicative, skillful with words, follow the trends in the digital marketing sphere, follow the audience's habits that accompany him, make him available to his audience, stay in constant contact with the client, etc.</a:t>
            </a:r>
            <a:endParaRPr sz="1400" u="sng">
              <a:solidFill>
                <a:srgbClr val="38761D"/>
              </a:solidFill>
            </a:endParaRPr>
          </a:p>
          <a:p>
            <a:pPr indent="0" lvl="0" marL="0" rtl="0">
              <a:spcBef>
                <a:spcPts val="1600"/>
              </a:spcBef>
              <a:spcAft>
                <a:spcPts val="1600"/>
              </a:spcAft>
              <a:buNone/>
            </a:pPr>
            <a:r>
              <a:t/>
            </a:r>
            <a:endParaRPr sz="1400" u="sng">
              <a:solidFill>
                <a:srgbClr val="38761D"/>
              </a:solidFill>
            </a:endParaRPr>
          </a:p>
        </p:txBody>
      </p:sp>
      <p:pic>
        <p:nvPicPr>
          <p:cNvPr id="80" name="Shape 80"/>
          <p:cNvPicPr preferRelativeResize="0"/>
          <p:nvPr/>
        </p:nvPicPr>
        <p:blipFill>
          <a:blip r:embed="rId3">
            <a:alphaModFix/>
          </a:blip>
          <a:stretch>
            <a:fillRect/>
          </a:stretch>
        </p:blipFill>
        <p:spPr>
          <a:xfrm>
            <a:off x="311699" y="2932600"/>
            <a:ext cx="2936437" cy="1957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6" name="Shape 8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2" name="Shape 9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8" name="Shape 9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