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Pacifico"/>
      <p:regular r:id="rId21"/>
    </p:embeddedFont>
    <p:embeddedFont>
      <p:font typeface="Old Standard TT"/>
      <p:regular r:id="rId22"/>
      <p:bold r:id="rId23"/>
      <p: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3" name="Milena Tasić"/>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OldStandardTT-regular.fntdata"/><Relationship Id="rId10" Type="http://schemas.openxmlformats.org/officeDocument/2006/relationships/slide" Target="slides/slide5.xml"/><Relationship Id="rId21" Type="http://schemas.openxmlformats.org/officeDocument/2006/relationships/font" Target="fonts/Pacifico-regular.fntdata"/><Relationship Id="rId13" Type="http://schemas.openxmlformats.org/officeDocument/2006/relationships/slide" Target="slides/slide8.xml"/><Relationship Id="rId24" Type="http://schemas.openxmlformats.org/officeDocument/2006/relationships/font" Target="fonts/OldStandardTT-italic.fntdata"/><Relationship Id="rId12" Type="http://schemas.openxmlformats.org/officeDocument/2006/relationships/slide" Target="slides/slide7.xml"/><Relationship Id="rId23" Type="http://schemas.openxmlformats.org/officeDocument/2006/relationships/font" Target="fonts/OldStandardTT-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8-04-29T16:56:56.897">
    <p:pos x="6000" y="0"/>
    <p:text>bolje humans nego human</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18-04-29T16:57:30.231">
    <p:pos x="6000" y="0"/>
    <p:text>pola je prazno</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3" dt="2018-04-24T19:53:19.509">
    <p:pos x="6000" y="0"/>
    <p:text>spelling</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11" name="Shape 11"/>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Shape 12"/>
          <p:cNvSpPr txBox="1"/>
          <p:nvPr>
            <p:ph type="ctrTitle"/>
          </p:nvPr>
        </p:nvSpPr>
        <p:spPr>
          <a:xfrm>
            <a:off x="512700" y="1893300"/>
            <a:ext cx="8118600" cy="1522800"/>
          </a:xfrm>
          <a:prstGeom prst="rect">
            <a:avLst/>
          </a:prstGeom>
        </p:spPr>
        <p:txBody>
          <a:bodyPr anchorCtr="0" anchor="b" bIns="91425" lIns="91425" spcFirstLastPara="1" rIns="91425" wrap="square" tIns="91425"/>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Shape 13"/>
          <p:cNvSpPr txBox="1"/>
          <p:nvPr>
            <p:ph idx="1" type="subTitle"/>
          </p:nvPr>
        </p:nvSpPr>
        <p:spPr>
          <a:xfrm>
            <a:off x="512700" y="3840639"/>
            <a:ext cx="8118600" cy="7875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Shape 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Shape 50"/>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Shape 51"/>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Shape 5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Shape 16"/>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Shape 17"/>
          <p:cNvSpPr txBox="1"/>
          <p:nvPr>
            <p:ph type="title"/>
          </p:nvPr>
        </p:nvSpPr>
        <p:spPr>
          <a:xfrm>
            <a:off x="512700" y="1893300"/>
            <a:ext cx="8118600" cy="1522800"/>
          </a:xfrm>
          <a:prstGeom prst="rect">
            <a:avLst/>
          </a:prstGeom>
        </p:spPr>
        <p:txBody>
          <a:bodyPr anchorCtr="0" anchor="b" bIns="91425" lIns="91425" spcFirstLastPara="1" rIns="91425" wrap="square" tIns="91425"/>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Shape 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Shape 20"/>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Shape 21"/>
          <p:cNvSpPr txBox="1"/>
          <p:nvPr>
            <p:ph type="title"/>
          </p:nvPr>
        </p:nvSpPr>
        <p:spPr>
          <a:xfrm>
            <a:off x="311700" y="445025"/>
            <a:ext cx="8520600" cy="6132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Shape 22"/>
          <p:cNvSpPr txBox="1"/>
          <p:nvPr>
            <p:ph idx="1" type="body"/>
          </p:nvPr>
        </p:nvSpPr>
        <p:spPr>
          <a:xfrm>
            <a:off x="311700" y="1171600"/>
            <a:ext cx="8520600" cy="3397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Shape 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600" cy="6132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Shape 26"/>
          <p:cNvSpPr txBox="1"/>
          <p:nvPr>
            <p:ph idx="1" type="body"/>
          </p:nvPr>
        </p:nvSpPr>
        <p:spPr>
          <a:xfrm>
            <a:off x="311700" y="1171675"/>
            <a:ext cx="3999900" cy="3397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Shape 27"/>
          <p:cNvSpPr txBox="1"/>
          <p:nvPr>
            <p:ph idx="2" type="body"/>
          </p:nvPr>
        </p:nvSpPr>
        <p:spPr>
          <a:xfrm>
            <a:off x="4832400" y="1171675"/>
            <a:ext cx="3999900" cy="3397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Shape 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600" cy="6132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Shape 34"/>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Shape 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5604000" cy="4090800"/>
          </a:xfrm>
          <a:prstGeom prst="rect">
            <a:avLst/>
          </a:prstGeom>
        </p:spPr>
        <p:txBody>
          <a:bodyPr anchorCtr="0" anchor="ctr" bIns="91425" lIns="91425" spcFirstLastPara="1" rIns="91425" wrap="square" tIns="91425"/>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Shape 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Shape 40"/>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41" name="Shape 41"/>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Shape 42"/>
          <p:cNvSpPr txBox="1"/>
          <p:nvPr>
            <p:ph type="title"/>
          </p:nvPr>
        </p:nvSpPr>
        <p:spPr>
          <a:xfrm>
            <a:off x="265500" y="1382350"/>
            <a:ext cx="4045200" cy="1333200"/>
          </a:xfrm>
          <a:prstGeom prst="rect">
            <a:avLst/>
          </a:prstGeom>
        </p:spPr>
        <p:txBody>
          <a:bodyPr anchorCtr="0" anchor="b" bIns="91425" lIns="91425" spcFirstLastPara="1" rIns="91425" wrap="square" tIns="91425"/>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Shape 43"/>
          <p:cNvSpPr txBox="1"/>
          <p:nvPr>
            <p:ph idx="1" type="subTitle"/>
          </p:nvPr>
        </p:nvSpPr>
        <p:spPr>
          <a:xfrm>
            <a:off x="265500" y="27690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Shape 44"/>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1600"/>
              </a:spcBef>
              <a:spcAft>
                <a:spcPts val="0"/>
              </a:spcAft>
              <a:buClr>
                <a:schemeClr val="accent1"/>
              </a:buClr>
              <a:buSzPts val="1400"/>
              <a:buChar char="○"/>
              <a:defRPr>
                <a:solidFill>
                  <a:schemeClr val="accent1"/>
                </a:solidFill>
              </a:defRPr>
            </a:lvl2pPr>
            <a:lvl3pPr indent="-317500" lvl="2" marL="1371600">
              <a:spcBef>
                <a:spcPts val="1600"/>
              </a:spcBef>
              <a:spcAft>
                <a:spcPts val="0"/>
              </a:spcAft>
              <a:buClr>
                <a:schemeClr val="accent1"/>
              </a:buClr>
              <a:buSzPts val="1400"/>
              <a:buChar char="■"/>
              <a:defRPr>
                <a:solidFill>
                  <a:schemeClr val="accent1"/>
                </a:solidFill>
              </a:defRPr>
            </a:lvl3pPr>
            <a:lvl4pPr indent="-317500" lvl="3" marL="1828800">
              <a:spcBef>
                <a:spcPts val="1600"/>
              </a:spcBef>
              <a:spcAft>
                <a:spcPts val="0"/>
              </a:spcAft>
              <a:buClr>
                <a:schemeClr val="accent1"/>
              </a:buClr>
              <a:buSzPts val="1400"/>
              <a:buChar char="●"/>
              <a:defRPr>
                <a:solidFill>
                  <a:schemeClr val="accent1"/>
                </a:solidFill>
              </a:defRPr>
            </a:lvl4pPr>
            <a:lvl5pPr indent="-317500" lvl="4" marL="2286000">
              <a:spcBef>
                <a:spcPts val="1600"/>
              </a:spcBef>
              <a:spcAft>
                <a:spcPts val="0"/>
              </a:spcAft>
              <a:buClr>
                <a:schemeClr val="accent1"/>
              </a:buClr>
              <a:buSzPts val="1400"/>
              <a:buChar char="○"/>
              <a:defRPr>
                <a:solidFill>
                  <a:schemeClr val="accent1"/>
                </a:solidFill>
              </a:defRPr>
            </a:lvl5pPr>
            <a:lvl6pPr indent="-317500" lvl="5" marL="2743200">
              <a:spcBef>
                <a:spcPts val="1600"/>
              </a:spcBef>
              <a:spcAft>
                <a:spcPts val="0"/>
              </a:spcAft>
              <a:buClr>
                <a:schemeClr val="accent1"/>
              </a:buClr>
              <a:buSzPts val="1400"/>
              <a:buChar char="■"/>
              <a:defRPr>
                <a:solidFill>
                  <a:schemeClr val="accent1"/>
                </a:solidFill>
              </a:defRPr>
            </a:lvl6pPr>
            <a:lvl7pPr indent="-317500" lvl="6" marL="3200400">
              <a:spcBef>
                <a:spcPts val="1600"/>
              </a:spcBef>
              <a:spcAft>
                <a:spcPts val="0"/>
              </a:spcAft>
              <a:buClr>
                <a:schemeClr val="accent1"/>
              </a:buClr>
              <a:buSzPts val="1400"/>
              <a:buChar char="●"/>
              <a:defRPr>
                <a:solidFill>
                  <a:schemeClr val="accent1"/>
                </a:solidFill>
              </a:defRPr>
            </a:lvl7pPr>
            <a:lvl8pPr indent="-317500" lvl="7" marL="3657600">
              <a:spcBef>
                <a:spcPts val="1600"/>
              </a:spcBef>
              <a:spcAft>
                <a:spcPts val="0"/>
              </a:spcAft>
              <a:buClr>
                <a:schemeClr val="accent1"/>
              </a:buClr>
              <a:buSzPts val="1400"/>
              <a:buChar char="○"/>
              <a:defRPr>
                <a:solidFill>
                  <a:schemeClr val="accent1"/>
                </a:solidFill>
              </a:defRPr>
            </a:lvl8pPr>
            <a:lvl9pPr indent="-317500" lvl="8" marL="4114800">
              <a:spcBef>
                <a:spcPts val="1600"/>
              </a:spcBef>
              <a:spcAft>
                <a:spcPts val="1600"/>
              </a:spcAft>
              <a:buClr>
                <a:schemeClr val="accent1"/>
              </a:buClr>
              <a:buSzPts val="1400"/>
              <a:buChar char="■"/>
              <a:defRPr>
                <a:solidFill>
                  <a:schemeClr val="accent1"/>
                </a:solidFill>
              </a:defRPr>
            </a:lvl9pPr>
          </a:lstStyle>
          <a:p/>
        </p:txBody>
      </p:sp>
      <p:sp>
        <p:nvSpPr>
          <p:cNvPr id="45" name="Shape 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8" name="Shape 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perback">
    <p:bg>
      <p:bgPr>
        <a:solidFill>
          <a:schemeClr val="accen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Shape 7"/>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comments" Target="../comments/commen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jpg"/><Relationship Id="rId4" Type="http://schemas.openxmlformats.org/officeDocument/2006/relationships/image" Target="../media/image22.jpg"/><Relationship Id="rId5" Type="http://schemas.openxmlformats.org/officeDocument/2006/relationships/image" Target="../media/image18.png"/><Relationship Id="rId6" Type="http://schemas.openxmlformats.org/officeDocument/2006/relationships/image" Target="../media/image29.jpg"/><Relationship Id="rId7"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1.jp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3.jp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9.jp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3.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6.jpg"/><Relationship Id="rId4" Type="http://schemas.openxmlformats.org/officeDocument/2006/relationships/image" Target="../media/image9.jpg"/><Relationship Id="rId5"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comments" Target="../comments/comment1.xml"/><Relationship Id="rId4" Type="http://schemas.openxmlformats.org/officeDocument/2006/relationships/image" Target="../media/image15.jpg"/><Relationship Id="rId5" Type="http://schemas.openxmlformats.org/officeDocument/2006/relationships/image" Target="../media/image20.jpg"/><Relationship Id="rId6"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comments" Target="../comments/commen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A9999"/>
        </a:solidFill>
      </p:bgPr>
    </p:bg>
    <p:spTree>
      <p:nvGrpSpPr>
        <p:cNvPr id="58" name="Shape 58"/>
        <p:cNvGrpSpPr/>
        <p:nvPr/>
      </p:nvGrpSpPr>
      <p:grpSpPr>
        <a:xfrm>
          <a:off x="0" y="0"/>
          <a:ext cx="0" cy="0"/>
          <a:chOff x="0" y="0"/>
          <a:chExt cx="0" cy="0"/>
        </a:xfrm>
      </p:grpSpPr>
      <p:sp>
        <p:nvSpPr>
          <p:cNvPr id="59" name="Shape 59"/>
          <p:cNvSpPr txBox="1"/>
          <p:nvPr>
            <p:ph idx="4294967295" type="ctrTitle"/>
          </p:nvPr>
        </p:nvSpPr>
        <p:spPr>
          <a:xfrm>
            <a:off x="0" y="0"/>
            <a:ext cx="9207300" cy="1353000"/>
          </a:xfrm>
          <a:prstGeom prst="rect">
            <a:avLst/>
          </a:prstGeom>
          <a:solidFill>
            <a:srgbClr val="EA9999"/>
          </a:solidFill>
          <a:ln>
            <a:noFill/>
          </a:ln>
        </p:spPr>
        <p:txBody>
          <a:bodyPr anchorCtr="0" anchor="b" bIns="91425" lIns="91425" spcFirstLastPara="1" rIns="91425" wrap="square" tIns="91425">
            <a:noAutofit/>
          </a:bodyPr>
          <a:lstStyle/>
          <a:p>
            <a:pPr indent="0" lvl="0" marL="3657600" rtl="0">
              <a:spcBef>
                <a:spcPts val="0"/>
              </a:spcBef>
              <a:spcAft>
                <a:spcPts val="0"/>
              </a:spcAft>
              <a:buNone/>
            </a:pPr>
            <a:r>
              <a:rPr b="1" i="1" lang="en" sz="4800">
                <a:solidFill>
                  <a:srgbClr val="3D85C6"/>
                </a:solidFill>
                <a:latin typeface="Pacifico"/>
                <a:ea typeface="Pacifico"/>
                <a:cs typeface="Pacifico"/>
                <a:sym typeface="Pacifico"/>
              </a:rPr>
              <a:t>  </a:t>
            </a:r>
            <a:r>
              <a:rPr b="1" i="1" lang="en" sz="4800">
                <a:solidFill>
                  <a:srgbClr val="3D85C6"/>
                </a:solidFill>
                <a:latin typeface="Pacifico"/>
                <a:ea typeface="Pacifico"/>
                <a:cs typeface="Pacifico"/>
                <a:sym typeface="Pacifico"/>
              </a:rPr>
              <a:t>FOOD</a:t>
            </a:r>
            <a:endParaRPr b="1" i="1" sz="4800">
              <a:solidFill>
                <a:srgbClr val="3D85C6"/>
              </a:solidFill>
              <a:latin typeface="Pacifico"/>
              <a:ea typeface="Pacifico"/>
              <a:cs typeface="Pacifico"/>
              <a:sym typeface="Pacifico"/>
            </a:endParaRPr>
          </a:p>
          <a:p>
            <a:pPr indent="0" lvl="0" marL="3657600">
              <a:spcBef>
                <a:spcPts val="0"/>
              </a:spcBef>
              <a:spcAft>
                <a:spcPts val="0"/>
              </a:spcAft>
              <a:buNone/>
            </a:pPr>
            <a:r>
              <a:rPr lang="en" sz="1800">
                <a:solidFill>
                  <a:srgbClr val="3D85C6"/>
                </a:solidFill>
                <a:latin typeface="Pacifico"/>
                <a:ea typeface="Pacifico"/>
                <a:cs typeface="Pacifico"/>
                <a:sym typeface="Pacifico"/>
              </a:rPr>
              <a:t> </a:t>
            </a:r>
            <a:r>
              <a:rPr lang="en" sz="1800">
                <a:solidFill>
                  <a:srgbClr val="3D85C6"/>
                </a:solidFill>
                <a:latin typeface="Comic Sans MS"/>
                <a:ea typeface="Comic Sans MS"/>
                <a:cs typeface="Comic Sans MS"/>
                <a:sym typeface="Comic Sans MS"/>
              </a:rPr>
              <a:t> (healthy and fast food)</a:t>
            </a:r>
            <a:endParaRPr sz="1800">
              <a:solidFill>
                <a:srgbClr val="3D85C6"/>
              </a:solidFill>
              <a:latin typeface="Comic Sans MS"/>
              <a:ea typeface="Comic Sans MS"/>
              <a:cs typeface="Comic Sans MS"/>
              <a:sym typeface="Comic Sans MS"/>
            </a:endParaRPr>
          </a:p>
        </p:txBody>
      </p:sp>
      <p:pic>
        <p:nvPicPr>
          <p:cNvPr id="60" name="Shape 60"/>
          <p:cNvPicPr preferRelativeResize="0"/>
          <p:nvPr/>
        </p:nvPicPr>
        <p:blipFill>
          <a:blip r:embed="rId3">
            <a:alphaModFix/>
          </a:blip>
          <a:stretch>
            <a:fillRect/>
          </a:stretch>
        </p:blipFill>
        <p:spPr>
          <a:xfrm>
            <a:off x="153000" y="1363150"/>
            <a:ext cx="4143051" cy="3180074"/>
          </a:xfrm>
          <a:prstGeom prst="rect">
            <a:avLst/>
          </a:prstGeom>
          <a:noFill/>
          <a:ln>
            <a:noFill/>
          </a:ln>
        </p:spPr>
      </p:pic>
      <p:pic>
        <p:nvPicPr>
          <p:cNvPr id="61" name="Shape 61"/>
          <p:cNvPicPr preferRelativeResize="0"/>
          <p:nvPr/>
        </p:nvPicPr>
        <p:blipFill>
          <a:blip r:embed="rId4">
            <a:alphaModFix/>
          </a:blip>
          <a:stretch>
            <a:fillRect/>
          </a:stretch>
        </p:blipFill>
        <p:spPr>
          <a:xfrm>
            <a:off x="4482075" y="1363150"/>
            <a:ext cx="4414750" cy="3180075"/>
          </a:xfrm>
          <a:prstGeom prst="rect">
            <a:avLst/>
          </a:prstGeom>
          <a:noFill/>
          <a:ln>
            <a:noFill/>
          </a:ln>
        </p:spPr>
      </p:pic>
      <p:sp>
        <p:nvSpPr>
          <p:cNvPr id="62" name="Shape 62"/>
          <p:cNvSpPr txBox="1"/>
          <p:nvPr/>
        </p:nvSpPr>
        <p:spPr>
          <a:xfrm>
            <a:off x="153000" y="4543225"/>
            <a:ext cx="8991000" cy="600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i="1" lang="en">
                <a:solidFill>
                  <a:schemeClr val="accent5"/>
                </a:solidFill>
              </a:rPr>
              <a:t>Subject: English</a:t>
            </a:r>
            <a:r>
              <a:rPr lang="en"/>
              <a:t>       </a:t>
            </a:r>
            <a:r>
              <a:rPr i="1" lang="en">
                <a:solidFill>
                  <a:srgbClr val="1155CC"/>
                </a:solidFill>
              </a:rPr>
              <a:t>Teacher: Milena Tasic</a:t>
            </a:r>
            <a:r>
              <a:rPr lang="en">
                <a:solidFill>
                  <a:srgbClr val="1155CC"/>
                </a:solidFill>
              </a:rPr>
              <a:t>  </a:t>
            </a:r>
            <a:r>
              <a:rPr lang="en"/>
              <a:t>     </a:t>
            </a:r>
            <a:r>
              <a:rPr lang="en">
                <a:solidFill>
                  <a:srgbClr val="741B47"/>
                </a:solidFill>
              </a:rPr>
              <a:t> </a:t>
            </a:r>
            <a:r>
              <a:rPr i="1" lang="en">
                <a:solidFill>
                  <a:srgbClr val="741B47"/>
                </a:solidFill>
              </a:rPr>
              <a:t>Authors: Andrijana Ognjanovic, Jelena Zaric, Marina Gobeljic,</a:t>
            </a:r>
            <a:endParaRPr i="1">
              <a:solidFill>
                <a:srgbClr val="741B47"/>
              </a:solidFill>
            </a:endParaRPr>
          </a:p>
          <a:p>
            <a:pPr indent="0" lvl="0" marL="0">
              <a:spcBef>
                <a:spcPts val="0"/>
              </a:spcBef>
              <a:spcAft>
                <a:spcPts val="0"/>
              </a:spcAft>
              <a:buNone/>
            </a:pPr>
            <a:r>
              <a:rPr lang="en"/>
              <a:t>                                                                                           </a:t>
            </a:r>
            <a:r>
              <a:rPr i="1" lang="en">
                <a:solidFill>
                  <a:srgbClr val="741B47"/>
                </a:solidFill>
              </a:rPr>
              <a:t>Nevena Bezbradica, Teodora S Lukic </a:t>
            </a:r>
            <a:r>
              <a:rPr lang="en"/>
              <a:t>   </a:t>
            </a:r>
            <a:r>
              <a:rPr lang="en"/>
              <a:t>           </a:t>
            </a:r>
            <a:r>
              <a:rPr b="1" i="1" lang="en">
                <a:solidFill>
                  <a:srgbClr val="CC0000"/>
                </a:solidFill>
              </a:rPr>
              <a:t> II-3</a:t>
            </a:r>
            <a:endParaRPr b="1" i="1">
              <a:solidFill>
                <a:srgbClr val="CC0000"/>
              </a:solidFill>
            </a:endParaRPr>
          </a:p>
          <a:p>
            <a:pPr indent="0" lvl="0" marL="0">
              <a:spcBef>
                <a:spcPts val="0"/>
              </a:spcBef>
              <a:spcAft>
                <a:spcPts val="0"/>
              </a:spcAft>
              <a:buNone/>
            </a:pPr>
            <a:r>
              <a:t/>
            </a:r>
            <a:endParaRPr/>
          </a:p>
        </p:txBody>
      </p:sp>
    </p:spTree>
  </p:cSld>
  <p:clrMapOvr>
    <a:masterClrMapping/>
  </p:clrMapOvr>
  <mc:AlternateContent>
    <mc:Choice Requires="p14">
      <p:transition spd="slow" p14:dur="1000">
        <p14:flip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Shape 127"/>
          <p:cNvSpPr txBox="1"/>
          <p:nvPr>
            <p:ph type="title"/>
          </p:nvPr>
        </p:nvSpPr>
        <p:spPr>
          <a:xfrm>
            <a:off x="311700" y="0"/>
            <a:ext cx="8520600" cy="6714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b="1" lang="en">
                <a:solidFill>
                  <a:schemeClr val="accent5"/>
                </a:solidFill>
              </a:rPr>
              <a:t>Fast food</a:t>
            </a:r>
            <a:endParaRPr b="1">
              <a:solidFill>
                <a:schemeClr val="accent5"/>
              </a:solidFill>
            </a:endParaRPr>
          </a:p>
        </p:txBody>
      </p:sp>
      <p:sp>
        <p:nvSpPr>
          <p:cNvPr id="128" name="Shape 128"/>
          <p:cNvSpPr txBox="1"/>
          <p:nvPr>
            <p:ph idx="1" type="body"/>
          </p:nvPr>
        </p:nvSpPr>
        <p:spPr>
          <a:xfrm>
            <a:off x="148988" y="908010"/>
            <a:ext cx="8520600" cy="37191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rgbClr val="990000"/>
              </a:buClr>
              <a:buSzPts val="1800"/>
              <a:buChar char="●"/>
            </a:pPr>
            <a:r>
              <a:rPr lang="en">
                <a:solidFill>
                  <a:srgbClr val="CC0000"/>
                </a:solidFill>
              </a:rPr>
              <a:t>F</a:t>
            </a:r>
            <a:r>
              <a:rPr b="1" lang="en">
                <a:solidFill>
                  <a:srgbClr val="CC0000"/>
                </a:solidFill>
              </a:rPr>
              <a:t>ast food is mass-produced food that is typically prepared and served quicker than the traditional foods</a:t>
            </a:r>
            <a:r>
              <a:rPr b="1" lang="en">
                <a:solidFill>
                  <a:srgbClr val="990000"/>
                </a:solidFill>
              </a:rPr>
              <a:t>.</a:t>
            </a:r>
            <a:endParaRPr b="1">
              <a:solidFill>
                <a:srgbClr val="990000"/>
              </a:solidFill>
            </a:endParaRPr>
          </a:p>
          <a:p>
            <a:pPr indent="-342900" lvl="0" marL="457200" rtl="0">
              <a:spcBef>
                <a:spcPts val="0"/>
              </a:spcBef>
              <a:spcAft>
                <a:spcPts val="0"/>
              </a:spcAft>
              <a:buClr>
                <a:srgbClr val="FF0000"/>
              </a:buClr>
              <a:buSzPts val="1800"/>
              <a:buChar char="●"/>
            </a:pPr>
            <a:r>
              <a:rPr b="1" lang="en">
                <a:solidFill>
                  <a:srgbClr val="FF0000"/>
                </a:solidFill>
              </a:rPr>
              <a:t>In the USA fast food is incredibly popular, mostly among children and teenagers.   </a:t>
            </a:r>
            <a:endParaRPr b="1">
              <a:solidFill>
                <a:srgbClr val="FF0000"/>
              </a:solidFill>
            </a:endParaRPr>
          </a:p>
          <a:p>
            <a:pPr indent="-342900" lvl="0" marL="457200" rtl="0">
              <a:spcBef>
                <a:spcPts val="0"/>
              </a:spcBef>
              <a:spcAft>
                <a:spcPts val="0"/>
              </a:spcAft>
              <a:buClr>
                <a:srgbClr val="E06666"/>
              </a:buClr>
              <a:buSzPts val="1800"/>
              <a:buChar char="●"/>
            </a:pPr>
            <a:r>
              <a:rPr b="1" lang="en">
                <a:solidFill>
                  <a:srgbClr val="E06666"/>
                </a:solidFill>
              </a:rPr>
              <a:t>Things like hamburgers,hot dogs,fried chicken and pizzas fall under the category of fast food.</a:t>
            </a:r>
            <a:endParaRPr b="1">
              <a:solidFill>
                <a:srgbClr val="E06666"/>
              </a:solidFill>
            </a:endParaRPr>
          </a:p>
          <a:p>
            <a:pPr indent="0" lvl="0" marL="0" rtl="0">
              <a:spcBef>
                <a:spcPts val="1600"/>
              </a:spcBef>
              <a:spcAft>
                <a:spcPts val="0"/>
              </a:spcAft>
              <a:buNone/>
            </a:pPr>
            <a:r>
              <a:rPr b="1" lang="en"/>
              <a:t>                          </a:t>
            </a:r>
            <a:endParaRPr b="1"/>
          </a:p>
          <a:p>
            <a:pPr indent="0" lvl="0" marL="0" rtl="0">
              <a:spcBef>
                <a:spcPts val="1600"/>
              </a:spcBef>
              <a:spcAft>
                <a:spcPts val="1600"/>
              </a:spcAft>
              <a:buNone/>
            </a:pPr>
            <a:r>
              <a:rPr b="1" lang="en"/>
              <a:t>                                                  </a:t>
            </a:r>
            <a:endParaRPr b="1"/>
          </a:p>
        </p:txBody>
      </p:sp>
      <p:pic>
        <p:nvPicPr>
          <p:cNvPr id="129" name="Shape 129"/>
          <p:cNvPicPr preferRelativeResize="0"/>
          <p:nvPr/>
        </p:nvPicPr>
        <p:blipFill>
          <a:blip r:embed="rId3">
            <a:alphaModFix/>
          </a:blip>
          <a:stretch>
            <a:fillRect/>
          </a:stretch>
        </p:blipFill>
        <p:spPr>
          <a:xfrm>
            <a:off x="5421263" y="2773982"/>
            <a:ext cx="3020149" cy="2141275"/>
          </a:xfrm>
          <a:prstGeom prst="rect">
            <a:avLst/>
          </a:prstGeom>
          <a:noFill/>
          <a:ln>
            <a:noFill/>
          </a:ln>
        </p:spPr>
      </p:pic>
      <p:pic>
        <p:nvPicPr>
          <p:cNvPr id="130" name="Shape 130"/>
          <p:cNvPicPr preferRelativeResize="0"/>
          <p:nvPr/>
        </p:nvPicPr>
        <p:blipFill>
          <a:blip r:embed="rId4">
            <a:alphaModFix/>
          </a:blip>
          <a:stretch>
            <a:fillRect/>
          </a:stretch>
        </p:blipFill>
        <p:spPr>
          <a:xfrm>
            <a:off x="311700" y="3027899"/>
            <a:ext cx="2788925" cy="1887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Shape 135"/>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u="sng">
                <a:solidFill>
                  <a:schemeClr val="accent5"/>
                </a:solidFill>
              </a:rPr>
              <a:t>Why fast food isn</a:t>
            </a:r>
            <a:r>
              <a:rPr lang="en" u="sng">
                <a:solidFill>
                  <a:schemeClr val="accent5"/>
                </a:solidFill>
              </a:rPr>
              <a:t>’t healthy?</a:t>
            </a:r>
            <a:endParaRPr b="1" u="sng">
              <a:solidFill>
                <a:schemeClr val="accent5"/>
              </a:solidFill>
            </a:endParaRPr>
          </a:p>
        </p:txBody>
      </p:sp>
      <p:sp>
        <p:nvSpPr>
          <p:cNvPr id="136" name="Shape 136"/>
          <p:cNvSpPr txBox="1"/>
          <p:nvPr>
            <p:ph idx="1" type="body"/>
          </p:nvPr>
        </p:nvSpPr>
        <p:spPr>
          <a:xfrm>
            <a:off x="311700" y="1433246"/>
            <a:ext cx="8520600" cy="33972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chemeClr val="accent4"/>
              </a:buClr>
              <a:buSzPts val="1800"/>
              <a:buChar char="●"/>
            </a:pPr>
            <a:r>
              <a:rPr b="1" lang="en">
                <a:solidFill>
                  <a:schemeClr val="accent4"/>
                </a:solidFill>
              </a:rPr>
              <a:t>Three meals of fast food a week will leave very bad tracks on your immunity beacause it will be conected to asthma, eczema, rhinitis among children and teenagers.</a:t>
            </a:r>
            <a:endParaRPr b="1">
              <a:solidFill>
                <a:schemeClr val="accent4"/>
              </a:solidFill>
            </a:endParaRPr>
          </a:p>
          <a:p>
            <a:pPr indent="-342900" lvl="0" marL="457200" rtl="0">
              <a:spcBef>
                <a:spcPts val="0"/>
              </a:spcBef>
              <a:spcAft>
                <a:spcPts val="0"/>
              </a:spcAft>
              <a:buClr>
                <a:srgbClr val="6D9EEB"/>
              </a:buClr>
              <a:buSzPts val="1800"/>
              <a:buChar char="●"/>
            </a:pPr>
            <a:r>
              <a:rPr b="1" lang="en">
                <a:solidFill>
                  <a:srgbClr val="6D9EEB"/>
                </a:solidFill>
              </a:rPr>
              <a:t> To understand more easily the seriousness of the choices of  “wrong”</a:t>
            </a:r>
            <a:r>
              <a:rPr b="1" lang="en">
                <a:solidFill>
                  <a:srgbClr val="6D9EEB"/>
                </a:solidFill>
              </a:rPr>
              <a:t> groceries, a graphic of certain issues was drawn.</a:t>
            </a:r>
            <a:endParaRPr b="1">
              <a:solidFill>
                <a:srgbClr val="6D9EEB"/>
              </a:solidFill>
            </a:endParaRPr>
          </a:p>
        </p:txBody>
      </p:sp>
      <p:pic>
        <p:nvPicPr>
          <p:cNvPr id="137" name="Shape 137"/>
          <p:cNvPicPr preferRelativeResize="0"/>
          <p:nvPr/>
        </p:nvPicPr>
        <p:blipFill>
          <a:blip r:embed="rId4">
            <a:alphaModFix/>
          </a:blip>
          <a:stretch>
            <a:fillRect/>
          </a:stretch>
        </p:blipFill>
        <p:spPr>
          <a:xfrm>
            <a:off x="5931442" y="2710565"/>
            <a:ext cx="2134675" cy="2326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Shape 142"/>
          <p:cNvSpPr txBox="1"/>
          <p:nvPr>
            <p:ph type="title"/>
          </p:nvPr>
        </p:nvSpPr>
        <p:spPr>
          <a:xfrm>
            <a:off x="311700" y="191645"/>
            <a:ext cx="8520600" cy="6132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u="sng">
                <a:solidFill>
                  <a:schemeClr val="accent5"/>
                </a:solidFill>
              </a:rPr>
              <a:t>The world's largest fast food restaurants</a:t>
            </a:r>
            <a:endParaRPr u="sng">
              <a:solidFill>
                <a:schemeClr val="accent5"/>
              </a:solidFill>
              <a:highlight>
                <a:srgbClr val="FFFF00"/>
              </a:highlight>
            </a:endParaRPr>
          </a:p>
        </p:txBody>
      </p:sp>
      <p:sp>
        <p:nvSpPr>
          <p:cNvPr id="143" name="Shape 143"/>
          <p:cNvSpPr txBox="1"/>
          <p:nvPr>
            <p:ph idx="1" type="body"/>
          </p:nvPr>
        </p:nvSpPr>
        <p:spPr>
          <a:xfrm>
            <a:off x="602708" y="958713"/>
            <a:ext cx="8520600" cy="1200300"/>
          </a:xfrm>
          <a:prstGeom prst="rect">
            <a:avLst/>
          </a:prstGeom>
          <a:noFill/>
        </p:spPr>
        <p:txBody>
          <a:bodyPr anchorCtr="0" anchor="t" bIns="91425" lIns="91425" spcFirstLastPara="1" rIns="91425" wrap="square" tIns="91425">
            <a:noAutofit/>
          </a:bodyPr>
          <a:lstStyle/>
          <a:p>
            <a:pPr indent="-342900" lvl="0" marL="457200" rtl="0">
              <a:spcBef>
                <a:spcPts val="0"/>
              </a:spcBef>
              <a:spcAft>
                <a:spcPts val="0"/>
              </a:spcAft>
              <a:buClr>
                <a:srgbClr val="76A5AF"/>
              </a:buClr>
              <a:buSzPts val="1800"/>
              <a:buChar char="●"/>
            </a:pPr>
            <a:r>
              <a:rPr b="1" lang="en">
                <a:solidFill>
                  <a:srgbClr val="76A5AF"/>
                </a:solidFill>
              </a:rPr>
              <a:t> And while today you can come across a variation of fast food around every corner,the world’s largest fast food chain continues spreading it self across the world are:</a:t>
            </a:r>
            <a:endParaRPr b="1">
              <a:solidFill>
                <a:srgbClr val="76A5AF"/>
              </a:solidFill>
            </a:endParaRPr>
          </a:p>
        </p:txBody>
      </p:sp>
      <p:sp>
        <p:nvSpPr>
          <p:cNvPr id="144" name="Shape 144"/>
          <p:cNvSpPr txBox="1"/>
          <p:nvPr/>
        </p:nvSpPr>
        <p:spPr>
          <a:xfrm>
            <a:off x="602700" y="1991175"/>
            <a:ext cx="7938600" cy="2889300"/>
          </a:xfrm>
          <a:prstGeom prst="rect">
            <a:avLst/>
          </a:prstGeom>
          <a:noFill/>
          <a:ln>
            <a:noFill/>
          </a:ln>
        </p:spPr>
        <p:txBody>
          <a:bodyPr anchorCtr="0" anchor="t" bIns="91425" lIns="91425" spcFirstLastPara="1" rIns="91425" wrap="square" tIns="91425">
            <a:noAutofit/>
          </a:bodyPr>
          <a:lstStyle/>
          <a:p>
            <a:pPr indent="-317500" lvl="0" marL="457200" rtl="0">
              <a:spcBef>
                <a:spcPts val="0"/>
              </a:spcBef>
              <a:spcAft>
                <a:spcPts val="0"/>
              </a:spcAft>
              <a:buClr>
                <a:srgbClr val="1C4587"/>
              </a:buClr>
              <a:buSzPts val="1400"/>
              <a:buAutoNum type="arabicPeriod"/>
            </a:pPr>
            <a:r>
              <a:rPr lang="en">
                <a:solidFill>
                  <a:srgbClr val="1C4587"/>
                </a:solidFill>
              </a:rPr>
              <a:t>Subway</a:t>
            </a:r>
            <a:endParaRPr>
              <a:solidFill>
                <a:srgbClr val="1C4587"/>
              </a:solidFill>
            </a:endParaRPr>
          </a:p>
          <a:p>
            <a:pPr indent="-317500" lvl="0" marL="457200" rtl="0">
              <a:spcBef>
                <a:spcPts val="0"/>
              </a:spcBef>
              <a:spcAft>
                <a:spcPts val="0"/>
              </a:spcAft>
              <a:buClr>
                <a:srgbClr val="1C4587"/>
              </a:buClr>
              <a:buSzPts val="1400"/>
              <a:buAutoNum type="arabicPeriod"/>
            </a:pPr>
            <a:r>
              <a:rPr lang="en">
                <a:solidFill>
                  <a:srgbClr val="1C4587"/>
                </a:solidFill>
              </a:rPr>
              <a:t>McDonald’s</a:t>
            </a:r>
            <a:endParaRPr>
              <a:solidFill>
                <a:srgbClr val="1C4587"/>
              </a:solidFill>
            </a:endParaRPr>
          </a:p>
          <a:p>
            <a:pPr indent="-317500" lvl="0" marL="457200" rtl="0">
              <a:spcBef>
                <a:spcPts val="0"/>
              </a:spcBef>
              <a:spcAft>
                <a:spcPts val="0"/>
              </a:spcAft>
              <a:buClr>
                <a:srgbClr val="1C4587"/>
              </a:buClr>
              <a:buSzPts val="1400"/>
              <a:buAutoNum type="arabicPeriod"/>
            </a:pPr>
            <a:r>
              <a:rPr lang="en">
                <a:solidFill>
                  <a:srgbClr val="1C4587"/>
                </a:solidFill>
              </a:rPr>
              <a:t>KFC</a:t>
            </a:r>
            <a:endParaRPr>
              <a:solidFill>
                <a:srgbClr val="1C4587"/>
              </a:solidFill>
            </a:endParaRPr>
          </a:p>
          <a:p>
            <a:pPr indent="-317500" lvl="0" marL="457200" rtl="0">
              <a:spcBef>
                <a:spcPts val="0"/>
              </a:spcBef>
              <a:spcAft>
                <a:spcPts val="0"/>
              </a:spcAft>
              <a:buClr>
                <a:srgbClr val="1C4587"/>
              </a:buClr>
              <a:buSzPts val="1400"/>
              <a:buAutoNum type="arabicPeriod"/>
            </a:pPr>
            <a:r>
              <a:rPr lang="en">
                <a:solidFill>
                  <a:srgbClr val="1C4587"/>
                </a:solidFill>
              </a:rPr>
              <a:t>Starbucks</a:t>
            </a:r>
            <a:endParaRPr>
              <a:solidFill>
                <a:srgbClr val="1C4587"/>
              </a:solidFill>
            </a:endParaRPr>
          </a:p>
          <a:p>
            <a:pPr indent="-317500" lvl="0" marL="457200" rtl="0">
              <a:spcBef>
                <a:spcPts val="0"/>
              </a:spcBef>
              <a:spcAft>
                <a:spcPts val="0"/>
              </a:spcAft>
              <a:buClr>
                <a:srgbClr val="1C4587"/>
              </a:buClr>
              <a:buSzPts val="1400"/>
              <a:buAutoNum type="arabicPeriod"/>
            </a:pPr>
            <a:r>
              <a:rPr lang="en">
                <a:solidFill>
                  <a:srgbClr val="1C4587"/>
                </a:solidFill>
              </a:rPr>
              <a:t>Burger King</a:t>
            </a:r>
            <a:endParaRPr>
              <a:solidFill>
                <a:srgbClr val="1C4587"/>
              </a:solidFill>
            </a:endParaRPr>
          </a:p>
          <a:p>
            <a:pPr indent="-317500" lvl="0" marL="457200" rtl="0">
              <a:spcBef>
                <a:spcPts val="0"/>
              </a:spcBef>
              <a:spcAft>
                <a:spcPts val="0"/>
              </a:spcAft>
              <a:buClr>
                <a:srgbClr val="1C4587"/>
              </a:buClr>
              <a:buSzPts val="1400"/>
              <a:buAutoNum type="arabicPeriod"/>
            </a:pPr>
            <a:r>
              <a:rPr lang="en">
                <a:solidFill>
                  <a:srgbClr val="1C4587"/>
                </a:solidFill>
              </a:rPr>
              <a:t>Taco Bell</a:t>
            </a:r>
            <a:endParaRPr>
              <a:solidFill>
                <a:srgbClr val="1C4587"/>
              </a:solidFill>
            </a:endParaRPr>
          </a:p>
          <a:p>
            <a:pPr indent="-317500" lvl="0" marL="457200" rtl="0">
              <a:spcBef>
                <a:spcPts val="0"/>
              </a:spcBef>
              <a:spcAft>
                <a:spcPts val="0"/>
              </a:spcAft>
              <a:buClr>
                <a:srgbClr val="1C4587"/>
              </a:buClr>
              <a:buSzPts val="1400"/>
              <a:buAutoNum type="arabicPeriod"/>
            </a:pPr>
            <a:r>
              <a:rPr lang="en">
                <a:solidFill>
                  <a:srgbClr val="1C4587"/>
                </a:solidFill>
              </a:rPr>
              <a:t>Pizza Hut</a:t>
            </a:r>
            <a:endParaRPr>
              <a:solidFill>
                <a:srgbClr val="1C4587"/>
              </a:solidFill>
            </a:endParaRPr>
          </a:p>
          <a:p>
            <a:pPr indent="-317500" lvl="0" marL="457200" rtl="0">
              <a:spcBef>
                <a:spcPts val="0"/>
              </a:spcBef>
              <a:spcAft>
                <a:spcPts val="0"/>
              </a:spcAft>
              <a:buClr>
                <a:srgbClr val="1C4587"/>
              </a:buClr>
              <a:buSzPts val="1400"/>
              <a:buAutoNum type="arabicPeriod"/>
            </a:pPr>
            <a:r>
              <a:rPr lang="en">
                <a:solidFill>
                  <a:srgbClr val="1C4587"/>
                </a:solidFill>
              </a:rPr>
              <a:t>Domino’s pizza</a:t>
            </a:r>
            <a:endParaRPr>
              <a:solidFill>
                <a:srgbClr val="1C4587"/>
              </a:solidFill>
            </a:endParaRPr>
          </a:p>
          <a:p>
            <a:pPr indent="-317500" lvl="0" marL="457200" rtl="0">
              <a:spcBef>
                <a:spcPts val="0"/>
              </a:spcBef>
              <a:spcAft>
                <a:spcPts val="0"/>
              </a:spcAft>
              <a:buClr>
                <a:srgbClr val="1C4587"/>
              </a:buClr>
              <a:buSzPts val="1400"/>
              <a:buAutoNum type="arabicPeriod"/>
            </a:pPr>
            <a:r>
              <a:rPr lang="en">
                <a:solidFill>
                  <a:srgbClr val="1C4587"/>
                </a:solidFill>
              </a:rPr>
              <a:t>Arbys</a:t>
            </a:r>
            <a:endParaRPr>
              <a:solidFill>
                <a:srgbClr val="1C4587"/>
              </a:solidFill>
            </a:endParaRPr>
          </a:p>
          <a:p>
            <a:pPr indent="-317500" lvl="0" marL="457200">
              <a:spcBef>
                <a:spcPts val="0"/>
              </a:spcBef>
              <a:spcAft>
                <a:spcPts val="0"/>
              </a:spcAft>
              <a:buClr>
                <a:srgbClr val="1C4587"/>
              </a:buClr>
              <a:buSzPts val="1400"/>
              <a:buAutoNum type="arabicPeriod"/>
            </a:pPr>
            <a:r>
              <a:rPr lang="en">
                <a:solidFill>
                  <a:srgbClr val="1C4587"/>
                </a:solidFill>
              </a:rPr>
              <a:t>Wendy’s</a:t>
            </a:r>
            <a:endParaRPr>
              <a:solidFill>
                <a:srgbClr val="1C4587"/>
              </a:solidFill>
            </a:endParaRPr>
          </a:p>
        </p:txBody>
      </p:sp>
      <p:pic>
        <p:nvPicPr>
          <p:cNvPr id="145" name="Shape 145"/>
          <p:cNvPicPr preferRelativeResize="0"/>
          <p:nvPr/>
        </p:nvPicPr>
        <p:blipFill>
          <a:blip r:embed="rId3">
            <a:alphaModFix/>
          </a:blip>
          <a:stretch>
            <a:fillRect/>
          </a:stretch>
        </p:blipFill>
        <p:spPr>
          <a:xfrm>
            <a:off x="2261500" y="2312875"/>
            <a:ext cx="2185900" cy="1114649"/>
          </a:xfrm>
          <a:prstGeom prst="rect">
            <a:avLst/>
          </a:prstGeom>
          <a:noFill/>
          <a:ln>
            <a:noFill/>
          </a:ln>
        </p:spPr>
      </p:pic>
      <p:pic>
        <p:nvPicPr>
          <p:cNvPr id="146" name="Shape 146"/>
          <p:cNvPicPr preferRelativeResize="0"/>
          <p:nvPr/>
        </p:nvPicPr>
        <p:blipFill>
          <a:blip r:embed="rId4">
            <a:alphaModFix/>
          </a:blip>
          <a:stretch>
            <a:fillRect/>
          </a:stretch>
        </p:blipFill>
        <p:spPr>
          <a:xfrm>
            <a:off x="6432324" y="2312873"/>
            <a:ext cx="2382424" cy="1114650"/>
          </a:xfrm>
          <a:prstGeom prst="rect">
            <a:avLst/>
          </a:prstGeom>
          <a:noFill/>
          <a:ln>
            <a:noFill/>
          </a:ln>
        </p:spPr>
      </p:pic>
      <p:pic>
        <p:nvPicPr>
          <p:cNvPr id="147" name="Shape 147"/>
          <p:cNvPicPr preferRelativeResize="0"/>
          <p:nvPr/>
        </p:nvPicPr>
        <p:blipFill>
          <a:blip r:embed="rId5">
            <a:alphaModFix/>
          </a:blip>
          <a:stretch>
            <a:fillRect/>
          </a:stretch>
        </p:blipFill>
        <p:spPr>
          <a:xfrm>
            <a:off x="4604251" y="2835619"/>
            <a:ext cx="1671201" cy="1200399"/>
          </a:xfrm>
          <a:prstGeom prst="rect">
            <a:avLst/>
          </a:prstGeom>
          <a:noFill/>
          <a:ln>
            <a:noFill/>
          </a:ln>
        </p:spPr>
      </p:pic>
      <p:pic>
        <p:nvPicPr>
          <p:cNvPr id="148" name="Shape 148"/>
          <p:cNvPicPr preferRelativeResize="0"/>
          <p:nvPr/>
        </p:nvPicPr>
        <p:blipFill>
          <a:blip r:embed="rId6">
            <a:alphaModFix/>
          </a:blip>
          <a:stretch>
            <a:fillRect/>
          </a:stretch>
        </p:blipFill>
        <p:spPr>
          <a:xfrm>
            <a:off x="2261500" y="3554650"/>
            <a:ext cx="2185900" cy="1430775"/>
          </a:xfrm>
          <a:prstGeom prst="rect">
            <a:avLst/>
          </a:prstGeom>
          <a:noFill/>
          <a:ln>
            <a:noFill/>
          </a:ln>
        </p:spPr>
      </p:pic>
      <p:pic>
        <p:nvPicPr>
          <p:cNvPr id="149" name="Shape 149"/>
          <p:cNvPicPr preferRelativeResize="0"/>
          <p:nvPr/>
        </p:nvPicPr>
        <p:blipFill>
          <a:blip r:embed="rId7">
            <a:alphaModFix/>
          </a:blip>
          <a:stretch>
            <a:fillRect/>
          </a:stretch>
        </p:blipFill>
        <p:spPr>
          <a:xfrm>
            <a:off x="6414750" y="3514550"/>
            <a:ext cx="2417550" cy="151096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Shape 154"/>
          <p:cNvSpPr txBox="1"/>
          <p:nvPr>
            <p:ph type="title"/>
          </p:nvPr>
        </p:nvSpPr>
        <p:spPr>
          <a:xfrm>
            <a:off x="311700" y="117725"/>
            <a:ext cx="8520600" cy="56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Calories in a fast food</a:t>
            </a:r>
            <a:endParaRPr b="1"/>
          </a:p>
        </p:txBody>
      </p:sp>
      <p:sp>
        <p:nvSpPr>
          <p:cNvPr id="155" name="Shape 155"/>
          <p:cNvSpPr txBox="1"/>
          <p:nvPr>
            <p:ph idx="1" type="body"/>
          </p:nvPr>
        </p:nvSpPr>
        <p:spPr>
          <a:xfrm>
            <a:off x="311700" y="1058225"/>
            <a:ext cx="8832300" cy="33972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McDonald’s medium fries(337 calories)</a:t>
            </a:r>
            <a:endParaRPr/>
          </a:p>
          <a:p>
            <a:pPr indent="-342900" lvl="0" marL="457200" rtl="0">
              <a:spcBef>
                <a:spcPts val="0"/>
              </a:spcBef>
              <a:spcAft>
                <a:spcPts val="0"/>
              </a:spcAft>
              <a:buSzPts val="1800"/>
              <a:buChar char="●"/>
            </a:pPr>
            <a:r>
              <a:rPr lang="en"/>
              <a:t>McDonald’s 20 chicken nuggets(863 calories)</a:t>
            </a:r>
            <a:endParaRPr/>
          </a:p>
          <a:p>
            <a:pPr indent="-342900" lvl="0" marL="457200" rtl="0">
              <a:spcBef>
                <a:spcPts val="0"/>
              </a:spcBef>
              <a:spcAft>
                <a:spcPts val="0"/>
              </a:spcAft>
              <a:buSzPts val="1800"/>
              <a:buChar char="●"/>
            </a:pPr>
            <a:r>
              <a:rPr lang="en"/>
              <a:t>McDonald’s Cadbury Dairy Milk McFlurry(332 calories)</a:t>
            </a:r>
            <a:endParaRPr/>
          </a:p>
          <a:p>
            <a:pPr indent="-342900" lvl="0" marL="457200" rtl="0">
              <a:spcBef>
                <a:spcPts val="0"/>
              </a:spcBef>
              <a:spcAft>
                <a:spcPts val="0"/>
              </a:spcAft>
              <a:buSzPts val="1800"/>
              <a:buChar char="●"/>
            </a:pPr>
            <a:r>
              <a:rPr lang="en"/>
              <a:t>Large American Hot pizza(2,090 calories)</a:t>
            </a:r>
            <a:endParaRPr/>
          </a:p>
          <a:p>
            <a:pPr indent="0" lvl="0" marL="0" rtl="0">
              <a:spcBef>
                <a:spcPts val="1600"/>
              </a:spcBef>
              <a:spcAft>
                <a:spcPts val="0"/>
              </a:spcAft>
              <a:buNone/>
            </a:pPr>
            <a:r>
              <a:t/>
            </a:r>
            <a:endParaRPr/>
          </a:p>
          <a:p>
            <a:pPr indent="0" lvl="0" marL="0">
              <a:spcBef>
                <a:spcPts val="1600"/>
              </a:spcBef>
              <a:spcAft>
                <a:spcPts val="1600"/>
              </a:spcAft>
              <a:buNone/>
            </a:pPr>
            <a:r>
              <a:t/>
            </a:r>
            <a:endParaRPr/>
          </a:p>
        </p:txBody>
      </p:sp>
      <p:pic>
        <p:nvPicPr>
          <p:cNvPr id="156" name="Shape 156"/>
          <p:cNvPicPr preferRelativeResize="0"/>
          <p:nvPr/>
        </p:nvPicPr>
        <p:blipFill>
          <a:blip r:embed="rId3">
            <a:alphaModFix/>
          </a:blip>
          <a:stretch>
            <a:fillRect/>
          </a:stretch>
        </p:blipFill>
        <p:spPr>
          <a:xfrm>
            <a:off x="4751875" y="2443366"/>
            <a:ext cx="4080424" cy="2448254"/>
          </a:xfrm>
          <a:prstGeom prst="rect">
            <a:avLst/>
          </a:prstGeom>
          <a:noFill/>
          <a:ln>
            <a:noFill/>
          </a:ln>
        </p:spPr>
      </p:pic>
      <p:pic>
        <p:nvPicPr>
          <p:cNvPr id="157" name="Shape 157"/>
          <p:cNvPicPr preferRelativeResize="0"/>
          <p:nvPr/>
        </p:nvPicPr>
        <p:blipFill>
          <a:blip r:embed="rId4">
            <a:alphaModFix/>
          </a:blip>
          <a:stretch>
            <a:fillRect/>
          </a:stretch>
        </p:blipFill>
        <p:spPr>
          <a:xfrm>
            <a:off x="311700" y="2568363"/>
            <a:ext cx="3611925" cy="2198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Shape 162"/>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b="1" lang="en"/>
              <a:t>Direct Attack</a:t>
            </a:r>
            <a:endParaRPr b="1" u="sng"/>
          </a:p>
        </p:txBody>
      </p:sp>
      <p:sp>
        <p:nvSpPr>
          <p:cNvPr id="163" name="Shape 163"/>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In 2004 Morgan Spurlock, independent filmmaker, makes a documentary about McDonald’s food</a:t>
            </a:r>
            <a:endParaRPr/>
          </a:p>
          <a:p>
            <a:pPr indent="-342900" lvl="0" marL="457200" rtl="0">
              <a:spcBef>
                <a:spcPts val="0"/>
              </a:spcBef>
              <a:spcAft>
                <a:spcPts val="0"/>
              </a:spcAft>
              <a:buSzPts val="1800"/>
              <a:buChar char="●"/>
            </a:pPr>
            <a:r>
              <a:rPr lang="en"/>
              <a:t>He eats only McDonald’s food for 30 days </a:t>
            </a:r>
            <a:endParaRPr/>
          </a:p>
          <a:p>
            <a:pPr indent="-342900" lvl="0" marL="457200" rtl="0">
              <a:spcBef>
                <a:spcPts val="0"/>
              </a:spcBef>
              <a:spcAft>
                <a:spcPts val="0"/>
              </a:spcAft>
              <a:buSzPts val="1800"/>
              <a:buChar char="●"/>
            </a:pPr>
            <a:r>
              <a:rPr lang="en"/>
              <a:t>At the end of the experiment he gained 11KG</a:t>
            </a:r>
            <a:endParaRPr/>
          </a:p>
          <a:p>
            <a:pPr indent="0" lvl="0" marL="0">
              <a:spcBef>
                <a:spcPts val="1600"/>
              </a:spcBef>
              <a:spcAft>
                <a:spcPts val="1600"/>
              </a:spcAft>
              <a:buNone/>
            </a:pPr>
            <a:r>
              <a:t/>
            </a:r>
            <a:endParaRPr/>
          </a:p>
        </p:txBody>
      </p:sp>
      <p:pic>
        <p:nvPicPr>
          <p:cNvPr id="164" name="Shape 164"/>
          <p:cNvPicPr preferRelativeResize="0"/>
          <p:nvPr/>
        </p:nvPicPr>
        <p:blipFill>
          <a:blip r:embed="rId3">
            <a:alphaModFix/>
          </a:blip>
          <a:stretch>
            <a:fillRect/>
          </a:stretch>
        </p:blipFill>
        <p:spPr>
          <a:xfrm>
            <a:off x="6186030" y="1495461"/>
            <a:ext cx="2957975" cy="3397200"/>
          </a:xfrm>
          <a:prstGeom prst="rect">
            <a:avLst/>
          </a:prstGeom>
          <a:noFill/>
          <a:ln>
            <a:noFill/>
          </a:ln>
        </p:spPr>
      </p:pic>
      <p:pic>
        <p:nvPicPr>
          <p:cNvPr id="165" name="Shape 165"/>
          <p:cNvPicPr preferRelativeResize="0"/>
          <p:nvPr/>
        </p:nvPicPr>
        <p:blipFill>
          <a:blip r:embed="rId4">
            <a:alphaModFix/>
          </a:blip>
          <a:stretch>
            <a:fillRect/>
          </a:stretch>
        </p:blipFill>
        <p:spPr>
          <a:xfrm>
            <a:off x="311700" y="2604650"/>
            <a:ext cx="5874325" cy="228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Shape 170"/>
          <p:cNvSpPr txBox="1"/>
          <p:nvPr>
            <p:ph type="title"/>
          </p:nvPr>
        </p:nvSpPr>
        <p:spPr>
          <a:xfrm>
            <a:off x="0" y="125"/>
            <a:ext cx="9144000" cy="51435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t> </a:t>
            </a:r>
            <a:r>
              <a:rPr b="1" lang="en"/>
              <a:t>SILENT KILLER(FAST FOOD)</a:t>
            </a:r>
            <a:endParaRPr b="1"/>
          </a:p>
        </p:txBody>
      </p:sp>
      <p:pic>
        <p:nvPicPr>
          <p:cNvPr id="171" name="Shape 171"/>
          <p:cNvPicPr preferRelativeResize="0"/>
          <p:nvPr/>
        </p:nvPicPr>
        <p:blipFill>
          <a:blip r:embed="rId3">
            <a:alphaModFix/>
          </a:blip>
          <a:stretch>
            <a:fillRect/>
          </a:stretch>
        </p:blipFill>
        <p:spPr>
          <a:xfrm>
            <a:off x="0" y="1071551"/>
            <a:ext cx="4330620" cy="4072075"/>
          </a:xfrm>
          <a:prstGeom prst="rect">
            <a:avLst/>
          </a:prstGeom>
          <a:noFill/>
          <a:ln>
            <a:noFill/>
          </a:ln>
        </p:spPr>
      </p:pic>
      <p:pic>
        <p:nvPicPr>
          <p:cNvPr id="172" name="Shape 172"/>
          <p:cNvPicPr preferRelativeResize="0"/>
          <p:nvPr/>
        </p:nvPicPr>
        <p:blipFill>
          <a:blip r:embed="rId4">
            <a:alphaModFix/>
          </a:blip>
          <a:stretch>
            <a:fillRect/>
          </a:stretch>
        </p:blipFill>
        <p:spPr>
          <a:xfrm>
            <a:off x="4330625" y="1071550"/>
            <a:ext cx="4813376" cy="4072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Shape 67"/>
          <p:cNvSpPr txBox="1"/>
          <p:nvPr>
            <p:ph idx="4294967295" type="title"/>
          </p:nvPr>
        </p:nvSpPr>
        <p:spPr>
          <a:xfrm>
            <a:off x="294050" y="0"/>
            <a:ext cx="3706500" cy="3499800"/>
          </a:xfrm>
          <a:prstGeom prst="rect">
            <a:avLst/>
          </a:prstGeom>
          <a:ln>
            <a:noFill/>
          </a:ln>
        </p:spPr>
        <p:txBody>
          <a:bodyPr anchorCtr="0" anchor="t" bIns="91425" lIns="91425" spcFirstLastPara="1" rIns="91425" wrap="square" tIns="91425">
            <a:noAutofit/>
          </a:bodyPr>
          <a:lstStyle/>
          <a:p>
            <a:pPr indent="0" lvl="0" marL="0">
              <a:spcBef>
                <a:spcPts val="0"/>
              </a:spcBef>
              <a:spcAft>
                <a:spcPts val="0"/>
              </a:spcAft>
              <a:buNone/>
            </a:pPr>
            <a:r>
              <a:rPr lang="en" sz="1800">
                <a:solidFill>
                  <a:srgbClr val="D5A6BD"/>
                </a:solidFill>
              </a:rPr>
              <a:t>➢ Food is any substance consumed to provide nutritional support for an organism.</a:t>
            </a:r>
            <a:endParaRPr sz="1800">
              <a:solidFill>
                <a:srgbClr val="D5A6BD"/>
              </a:solidFill>
            </a:endParaRPr>
          </a:p>
          <a:p>
            <a:pPr indent="0" lvl="0" marL="0">
              <a:spcBef>
                <a:spcPts val="0"/>
              </a:spcBef>
              <a:spcAft>
                <a:spcPts val="0"/>
              </a:spcAft>
              <a:buNone/>
            </a:pPr>
            <a:r>
              <a:t/>
            </a:r>
            <a:endParaRPr sz="1400"/>
          </a:p>
          <a:p>
            <a:pPr indent="0" lvl="0" marL="0">
              <a:spcBef>
                <a:spcPts val="0"/>
              </a:spcBef>
              <a:spcAft>
                <a:spcPts val="0"/>
              </a:spcAft>
              <a:buNone/>
            </a:pPr>
            <a:r>
              <a:t/>
            </a:r>
            <a:endParaRPr sz="1000"/>
          </a:p>
          <a:p>
            <a:pPr indent="0" lvl="0" marL="0">
              <a:spcBef>
                <a:spcPts val="0"/>
              </a:spcBef>
              <a:spcAft>
                <a:spcPts val="0"/>
              </a:spcAft>
              <a:buNone/>
            </a:pPr>
            <a:r>
              <a:t/>
            </a:r>
            <a:endParaRPr sz="1000"/>
          </a:p>
          <a:p>
            <a:pPr indent="0" lvl="0" marL="0">
              <a:spcBef>
                <a:spcPts val="0"/>
              </a:spcBef>
              <a:spcAft>
                <a:spcPts val="0"/>
              </a:spcAft>
              <a:buNone/>
            </a:pPr>
            <a:r>
              <a:rPr lang="en" sz="1800">
                <a:solidFill>
                  <a:srgbClr val="A64D79"/>
                </a:solidFill>
              </a:rPr>
              <a:t>➢  It is usually of plant or animal origin, and contains essential nutrients, such as carbohydrates, fats, proteins, vitamins, or minerals. </a:t>
            </a:r>
            <a:endParaRPr sz="1800">
              <a:solidFill>
                <a:srgbClr val="A64D79"/>
              </a:solidFill>
            </a:endParaRPr>
          </a:p>
          <a:p>
            <a:pPr indent="0" lvl="0" marL="0">
              <a:spcBef>
                <a:spcPts val="0"/>
              </a:spcBef>
              <a:spcAft>
                <a:spcPts val="0"/>
              </a:spcAft>
              <a:buNone/>
            </a:pPr>
            <a:r>
              <a:t/>
            </a:r>
            <a:endParaRPr sz="1400"/>
          </a:p>
          <a:p>
            <a:pPr indent="0" lvl="0" marL="0">
              <a:spcBef>
                <a:spcPts val="0"/>
              </a:spcBef>
              <a:spcAft>
                <a:spcPts val="0"/>
              </a:spcAft>
              <a:buNone/>
            </a:pPr>
            <a:r>
              <a:t/>
            </a:r>
            <a:endParaRPr sz="1200">
              <a:solidFill>
                <a:srgbClr val="9900FF"/>
              </a:solidFill>
            </a:endParaRPr>
          </a:p>
          <a:p>
            <a:pPr indent="0" lvl="0" marL="0">
              <a:spcBef>
                <a:spcPts val="0"/>
              </a:spcBef>
              <a:spcAft>
                <a:spcPts val="0"/>
              </a:spcAft>
              <a:buNone/>
            </a:pPr>
            <a:r>
              <a:rPr lang="en" sz="1800">
                <a:solidFill>
                  <a:srgbClr val="9900FF"/>
                </a:solidFill>
              </a:rPr>
              <a:t>➢ The substance is ingested by an organism and assimilated by the organism's cells to provide energy, maintain life, or stimulate growth.</a:t>
            </a:r>
            <a:endParaRPr sz="1800">
              <a:solidFill>
                <a:srgbClr val="9900FF"/>
              </a:solidFill>
            </a:endParaRPr>
          </a:p>
          <a:p>
            <a:pPr indent="0" lvl="0" marL="0">
              <a:spcBef>
                <a:spcPts val="0"/>
              </a:spcBef>
              <a:spcAft>
                <a:spcPts val="0"/>
              </a:spcAft>
              <a:buNone/>
            </a:pPr>
            <a:r>
              <a:t/>
            </a:r>
            <a:endParaRPr sz="1800">
              <a:solidFill>
                <a:srgbClr val="4C1130"/>
              </a:solidFill>
            </a:endParaRPr>
          </a:p>
          <a:p>
            <a:pPr indent="0" lvl="0" marL="0">
              <a:spcBef>
                <a:spcPts val="0"/>
              </a:spcBef>
              <a:spcAft>
                <a:spcPts val="0"/>
              </a:spcAft>
              <a:buNone/>
            </a:pPr>
            <a:r>
              <a:t/>
            </a:r>
            <a:endParaRPr sz="1800"/>
          </a:p>
          <a:p>
            <a:pPr indent="0" lvl="0" marL="0">
              <a:spcBef>
                <a:spcPts val="0"/>
              </a:spcBef>
              <a:spcAft>
                <a:spcPts val="0"/>
              </a:spcAft>
              <a:buNone/>
            </a:pPr>
            <a:r>
              <a:rPr lang="en" sz="1000"/>
              <a:t> </a:t>
            </a:r>
            <a:endParaRPr sz="1000"/>
          </a:p>
        </p:txBody>
      </p:sp>
      <p:pic>
        <p:nvPicPr>
          <p:cNvPr id="68" name="Shape 68"/>
          <p:cNvPicPr preferRelativeResize="0"/>
          <p:nvPr/>
        </p:nvPicPr>
        <p:blipFill>
          <a:blip r:embed="rId3">
            <a:alphaModFix/>
          </a:blip>
          <a:stretch>
            <a:fillRect/>
          </a:stretch>
        </p:blipFill>
        <p:spPr>
          <a:xfrm>
            <a:off x="4829000" y="0"/>
            <a:ext cx="4315000" cy="2783275"/>
          </a:xfrm>
          <a:prstGeom prst="rect">
            <a:avLst/>
          </a:prstGeom>
          <a:noFill/>
          <a:ln>
            <a:noFill/>
          </a:ln>
        </p:spPr>
      </p:pic>
      <p:pic>
        <p:nvPicPr>
          <p:cNvPr id="69" name="Shape 69"/>
          <p:cNvPicPr preferRelativeResize="0"/>
          <p:nvPr/>
        </p:nvPicPr>
        <p:blipFill>
          <a:blip r:embed="rId4">
            <a:alphaModFix/>
          </a:blip>
          <a:stretch>
            <a:fillRect/>
          </a:stretch>
        </p:blipFill>
        <p:spPr>
          <a:xfrm>
            <a:off x="4829000" y="2783275"/>
            <a:ext cx="4315000" cy="2227650"/>
          </a:xfrm>
          <a:prstGeom prst="rect">
            <a:avLst/>
          </a:prstGeom>
          <a:noFill/>
          <a:ln>
            <a:noFill/>
          </a:ln>
        </p:spPr>
      </p:pic>
    </p:spTree>
  </p:cSld>
  <p:clrMapOvr>
    <a:masterClrMapping/>
  </p:clrMapOvr>
  <mc:AlternateContent>
    <mc:Choice Requires="p14">
      <p:transition spd="slow" p14:dur="100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
                                        </p:tgtEl>
                                        <p:attrNameLst>
                                          <p:attrName>style.visibility</p:attrName>
                                        </p:attrNameLst>
                                      </p:cBhvr>
                                      <p:to>
                                        <p:strVal val="visible"/>
                                      </p:to>
                                    </p:set>
                                    <p:anim calcmode="lin" valueType="num">
                                      <p:cBhvr additive="base">
                                        <p:cTn dur="1000"/>
                                        <p:tgtEl>
                                          <p:spTgt spid="6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Shape 74"/>
          <p:cNvSpPr txBox="1"/>
          <p:nvPr>
            <p:ph idx="4294967295" type="title"/>
          </p:nvPr>
        </p:nvSpPr>
        <p:spPr>
          <a:xfrm>
            <a:off x="285225" y="0"/>
            <a:ext cx="3850800" cy="2442000"/>
          </a:xfrm>
          <a:prstGeom prst="rect">
            <a:avLst/>
          </a:prstGeom>
          <a:noFill/>
        </p:spPr>
        <p:txBody>
          <a:bodyPr anchorCtr="0" anchor="t" bIns="91425" lIns="91425" spcFirstLastPara="1" rIns="91425" wrap="square" tIns="91425">
            <a:noAutofit/>
          </a:bodyPr>
          <a:lstStyle/>
          <a:p>
            <a:pPr indent="0" lvl="0" marL="0">
              <a:spcBef>
                <a:spcPts val="0"/>
              </a:spcBef>
              <a:spcAft>
                <a:spcPts val="0"/>
              </a:spcAft>
              <a:buNone/>
            </a:pPr>
            <a:r>
              <a:rPr i="1" lang="en" sz="1800">
                <a:solidFill>
                  <a:srgbClr val="1155CC"/>
                </a:solidFill>
              </a:rPr>
              <a:t>➱Historically, humans secured food through two methods: hunting and gathering and agriculture. Today, the majority of the food energy required by the ever increasing population of the world is supplied by the food industry.</a:t>
            </a:r>
            <a:endParaRPr i="1" sz="1800">
              <a:solidFill>
                <a:srgbClr val="1155CC"/>
              </a:solidFill>
            </a:endParaRPr>
          </a:p>
        </p:txBody>
      </p:sp>
      <p:pic>
        <p:nvPicPr>
          <p:cNvPr id="75" name="Shape 75"/>
          <p:cNvPicPr preferRelativeResize="0"/>
          <p:nvPr/>
        </p:nvPicPr>
        <p:blipFill>
          <a:blip r:embed="rId3">
            <a:alphaModFix/>
          </a:blip>
          <a:stretch>
            <a:fillRect/>
          </a:stretch>
        </p:blipFill>
        <p:spPr>
          <a:xfrm>
            <a:off x="0" y="2399425"/>
            <a:ext cx="4570576" cy="2667375"/>
          </a:xfrm>
          <a:prstGeom prst="rect">
            <a:avLst/>
          </a:prstGeom>
          <a:noFill/>
          <a:ln>
            <a:noFill/>
          </a:ln>
        </p:spPr>
      </p:pic>
      <p:pic>
        <p:nvPicPr>
          <p:cNvPr id="76" name="Shape 76"/>
          <p:cNvPicPr preferRelativeResize="0"/>
          <p:nvPr/>
        </p:nvPicPr>
        <p:blipFill>
          <a:blip r:embed="rId4">
            <a:alphaModFix/>
          </a:blip>
          <a:stretch>
            <a:fillRect/>
          </a:stretch>
        </p:blipFill>
        <p:spPr>
          <a:xfrm>
            <a:off x="4570575" y="143000"/>
            <a:ext cx="4570575" cy="2726975"/>
          </a:xfrm>
          <a:prstGeom prst="rect">
            <a:avLst/>
          </a:prstGeom>
          <a:noFill/>
          <a:ln>
            <a:noFill/>
          </a:ln>
        </p:spPr>
      </p:pic>
      <p:pic>
        <p:nvPicPr>
          <p:cNvPr id="77" name="Shape 77"/>
          <p:cNvPicPr preferRelativeResize="0"/>
          <p:nvPr/>
        </p:nvPicPr>
        <p:blipFill>
          <a:blip r:embed="rId5">
            <a:alphaModFix/>
          </a:blip>
          <a:stretch>
            <a:fillRect/>
          </a:stretch>
        </p:blipFill>
        <p:spPr>
          <a:xfrm>
            <a:off x="4570575" y="2869975"/>
            <a:ext cx="4570576" cy="2140950"/>
          </a:xfrm>
          <a:prstGeom prst="rect">
            <a:avLst/>
          </a:prstGeom>
          <a:noFill/>
          <a:ln>
            <a:noFill/>
          </a:ln>
        </p:spPr>
      </p:pic>
    </p:spTree>
  </p:cSld>
  <p:clrMapOvr>
    <a:masterClrMapping/>
  </p:clrMapOvr>
  <mc:AlternateContent>
    <mc:Choice Requires="p14">
      <p:transition spd="slow" p14:dur="100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1000"/>
                                        <p:tgtEl>
                                          <p:spTgt spid="7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1000"/>
                                        <p:tgtEl>
                                          <p:spTgt spid="7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1000"/>
                                        <p:tgtEl>
                                          <p:spTgt spid="7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pic>
        <p:nvPicPr>
          <p:cNvPr id="82" name="Shape 82"/>
          <p:cNvPicPr preferRelativeResize="0"/>
          <p:nvPr/>
        </p:nvPicPr>
        <p:blipFill>
          <a:blip r:embed="rId3">
            <a:alphaModFix/>
          </a:blip>
          <a:stretch>
            <a:fillRect/>
          </a:stretch>
        </p:blipFill>
        <p:spPr>
          <a:xfrm>
            <a:off x="0" y="2218200"/>
            <a:ext cx="5245239" cy="2753750"/>
          </a:xfrm>
          <a:prstGeom prst="rect">
            <a:avLst/>
          </a:prstGeom>
          <a:noFill/>
          <a:ln>
            <a:noFill/>
          </a:ln>
        </p:spPr>
      </p:pic>
      <p:sp>
        <p:nvSpPr>
          <p:cNvPr id="83" name="Shape 83"/>
          <p:cNvSpPr txBox="1"/>
          <p:nvPr/>
        </p:nvSpPr>
        <p:spPr>
          <a:xfrm>
            <a:off x="4285800" y="269841"/>
            <a:ext cx="4858200" cy="33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accent4"/>
                </a:solidFill>
              </a:rPr>
              <a:t>Healthy eating:</a:t>
            </a:r>
            <a:br>
              <a:rPr b="1" lang="en">
                <a:solidFill>
                  <a:schemeClr val="accent4"/>
                </a:solidFill>
              </a:rPr>
            </a:br>
            <a:br>
              <a:rPr b="1" lang="en">
                <a:solidFill>
                  <a:schemeClr val="accent4"/>
                </a:solidFill>
              </a:rPr>
            </a:br>
            <a:r>
              <a:rPr b="1" lang="en">
                <a:solidFill>
                  <a:schemeClr val="accent4"/>
                </a:solidFill>
              </a:rPr>
              <a:t>Emphasizes vegetables, fruits, whole grains, and fat-free or low-fat milk and milk products.</a:t>
            </a:r>
            <a:br>
              <a:rPr b="1" lang="en">
                <a:solidFill>
                  <a:schemeClr val="accent4"/>
                </a:solidFill>
              </a:rPr>
            </a:br>
            <a:r>
              <a:rPr b="1" lang="en">
                <a:solidFill>
                  <a:schemeClr val="accent4"/>
                </a:solidFill>
              </a:rPr>
              <a:t>Includes lean meat, poultry, fish, cooked dry beans and peas, eggs, and nuts.</a:t>
            </a:r>
            <a:br>
              <a:rPr b="1" lang="en">
                <a:solidFill>
                  <a:schemeClr val="accent4"/>
                </a:solidFill>
              </a:rPr>
            </a:br>
            <a:r>
              <a:rPr b="1" lang="en">
                <a:solidFill>
                  <a:schemeClr val="accent4"/>
                </a:solidFill>
              </a:rPr>
              <a:t>Is low in saturated fats, trans fats, salt, and added sugars.</a:t>
            </a:r>
            <a:br>
              <a:rPr b="1" lang="en">
                <a:solidFill>
                  <a:schemeClr val="accent4"/>
                </a:solidFill>
              </a:rPr>
            </a:br>
            <a:r>
              <a:rPr b="1" lang="en">
                <a:solidFill>
                  <a:schemeClr val="accent4"/>
                </a:solidFill>
              </a:rPr>
              <a:t>Balances the calories from foods and beverages with calories burned through physical activity so that you can maintain a healthy weight.</a:t>
            </a:r>
            <a:endParaRPr b="1">
              <a:solidFill>
                <a:schemeClr val="accent4"/>
              </a:solidFill>
            </a:endParaRPr>
          </a:p>
        </p:txBody>
      </p:sp>
      <p:pic>
        <p:nvPicPr>
          <p:cNvPr id="84" name="Shape 84"/>
          <p:cNvPicPr preferRelativeResize="0"/>
          <p:nvPr/>
        </p:nvPicPr>
        <p:blipFill>
          <a:blip r:embed="rId4">
            <a:alphaModFix/>
          </a:blip>
          <a:stretch>
            <a:fillRect/>
          </a:stretch>
        </p:blipFill>
        <p:spPr>
          <a:xfrm>
            <a:off x="152400" y="152400"/>
            <a:ext cx="3538480" cy="1913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Shape 89"/>
          <p:cNvSpPr txBox="1"/>
          <p:nvPr>
            <p:ph idx="1" type="body"/>
          </p:nvPr>
        </p:nvSpPr>
        <p:spPr>
          <a:xfrm>
            <a:off x="0" y="249375"/>
            <a:ext cx="4740600" cy="618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solidFill>
                  <a:schemeClr val="accent5"/>
                </a:solidFill>
              </a:rPr>
              <a:t>We all know that eating right can help you maintain a healthy weight and avoid certain health problems, but your diet can also have a profound effect on your mood and sense of wellbeing. Studies have linked eating a typical Western diet—filled with processed meats, packaged meals, takeout food, and sugary snacks—with higher rates of depression, stress, bipolar disorder, and anxiety. Eating an unhealthy diet may even play a role in the development of mental health disorders such as ADHD, Alzheimer’s disease, and schizophrenia, or in the increased risk of suicide in young people.</a:t>
            </a:r>
            <a:endParaRPr b="1">
              <a:solidFill>
                <a:schemeClr val="accent5"/>
              </a:solidFill>
            </a:endParaRPr>
          </a:p>
          <a:p>
            <a:pPr indent="0" lvl="0" marL="0">
              <a:spcBef>
                <a:spcPts val="1600"/>
              </a:spcBef>
              <a:spcAft>
                <a:spcPts val="0"/>
              </a:spcAft>
              <a:buNone/>
            </a:pPr>
            <a:r>
              <a:t/>
            </a:r>
            <a:endParaRPr b="1">
              <a:solidFill>
                <a:schemeClr val="accent5"/>
              </a:solidFill>
            </a:endParaRPr>
          </a:p>
          <a:p>
            <a:pPr indent="0" lvl="0" marL="0" algn="ctr">
              <a:spcBef>
                <a:spcPts val="1600"/>
              </a:spcBef>
              <a:spcAft>
                <a:spcPts val="1600"/>
              </a:spcAft>
              <a:buNone/>
            </a:pPr>
            <a:r>
              <a:t/>
            </a:r>
            <a:endParaRPr b="1">
              <a:solidFill>
                <a:schemeClr val="accent5"/>
              </a:solidFill>
            </a:endParaRPr>
          </a:p>
        </p:txBody>
      </p:sp>
      <p:pic>
        <p:nvPicPr>
          <p:cNvPr id="90" name="Shape 90"/>
          <p:cNvPicPr preferRelativeResize="0"/>
          <p:nvPr/>
        </p:nvPicPr>
        <p:blipFill>
          <a:blip r:embed="rId3">
            <a:alphaModFix/>
          </a:blip>
          <a:stretch>
            <a:fillRect/>
          </a:stretch>
        </p:blipFill>
        <p:spPr>
          <a:xfrm>
            <a:off x="4740375" y="0"/>
            <a:ext cx="4155950" cy="48675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Shape 95"/>
          <p:cNvSpPr txBox="1"/>
          <p:nvPr>
            <p:ph type="title"/>
          </p:nvPr>
        </p:nvSpPr>
        <p:spPr>
          <a:xfrm>
            <a:off x="-1341609" y="-4551847"/>
            <a:ext cx="8520600" cy="613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6" name="Shape 96"/>
          <p:cNvSpPr txBox="1"/>
          <p:nvPr>
            <p:ph idx="1" type="body"/>
          </p:nvPr>
        </p:nvSpPr>
        <p:spPr>
          <a:xfrm>
            <a:off x="4256380" y="237272"/>
            <a:ext cx="4558200" cy="51435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b="1" lang="en">
                <a:solidFill>
                  <a:srgbClr val="A64D79"/>
                </a:solidFill>
              </a:rPr>
              <a:t>Eating more fresh fruits and vegetables, cooking meals at home, and reducing your intake of sugar and refined carbohydrates, on the other hand, may help to improve mood and lower your risk for mental health issues. If you have already been diagnosed with a mental health problem, eating well can even help to manage your symptoms and regain control of your life.</a:t>
            </a:r>
            <a:endParaRPr b="1">
              <a:solidFill>
                <a:srgbClr val="A64D79"/>
              </a:solidFill>
            </a:endParaRPr>
          </a:p>
        </p:txBody>
      </p:sp>
      <p:pic>
        <p:nvPicPr>
          <p:cNvPr id="97" name="Shape 97"/>
          <p:cNvPicPr preferRelativeResize="0"/>
          <p:nvPr/>
        </p:nvPicPr>
        <p:blipFill>
          <a:blip r:embed="rId3">
            <a:alphaModFix/>
          </a:blip>
          <a:stretch>
            <a:fillRect/>
          </a:stretch>
        </p:blipFill>
        <p:spPr>
          <a:xfrm>
            <a:off x="260394" y="2934987"/>
            <a:ext cx="3763824" cy="1899337"/>
          </a:xfrm>
          <a:prstGeom prst="rect">
            <a:avLst/>
          </a:prstGeom>
          <a:noFill/>
          <a:ln>
            <a:noFill/>
          </a:ln>
        </p:spPr>
      </p:pic>
      <p:pic>
        <p:nvPicPr>
          <p:cNvPr id="98" name="Shape 98"/>
          <p:cNvPicPr preferRelativeResize="0"/>
          <p:nvPr/>
        </p:nvPicPr>
        <p:blipFill>
          <a:blip r:embed="rId4">
            <a:alphaModFix/>
          </a:blip>
          <a:stretch>
            <a:fillRect/>
          </a:stretch>
        </p:blipFill>
        <p:spPr>
          <a:xfrm rot="-2">
            <a:off x="11" y="237281"/>
            <a:ext cx="3763824" cy="25287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Shape 103"/>
          <p:cNvSpPr txBox="1"/>
          <p:nvPr>
            <p:ph type="title"/>
          </p:nvPr>
        </p:nvSpPr>
        <p:spPr>
          <a:xfrm>
            <a:off x="311700" y="0"/>
            <a:ext cx="8520600" cy="8304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b="1" lang="en" u="sng">
                <a:solidFill>
                  <a:srgbClr val="741B47"/>
                </a:solidFill>
              </a:rPr>
              <a:t>What a healthy diet should contain?</a:t>
            </a:r>
            <a:br>
              <a:rPr b="1" lang="en" u="sng">
                <a:solidFill>
                  <a:srgbClr val="741B47"/>
                </a:solidFill>
              </a:rPr>
            </a:br>
            <a:br>
              <a:rPr b="1" lang="en" u="sng">
                <a:solidFill>
                  <a:srgbClr val="741B47"/>
                </a:solidFill>
              </a:rPr>
            </a:br>
            <a:endParaRPr b="1" u="sng">
              <a:solidFill>
                <a:srgbClr val="741B47"/>
              </a:solidFill>
            </a:endParaRPr>
          </a:p>
        </p:txBody>
      </p:sp>
      <p:pic>
        <p:nvPicPr>
          <p:cNvPr id="104" name="Shape 104"/>
          <p:cNvPicPr preferRelativeResize="0"/>
          <p:nvPr/>
        </p:nvPicPr>
        <p:blipFill>
          <a:blip r:embed="rId4">
            <a:alphaModFix/>
          </a:blip>
          <a:stretch>
            <a:fillRect/>
          </a:stretch>
        </p:blipFill>
        <p:spPr>
          <a:xfrm>
            <a:off x="0" y="2813425"/>
            <a:ext cx="3913051" cy="2330075"/>
          </a:xfrm>
          <a:prstGeom prst="rect">
            <a:avLst/>
          </a:prstGeom>
          <a:noFill/>
          <a:ln>
            <a:noFill/>
          </a:ln>
        </p:spPr>
      </p:pic>
      <p:pic>
        <p:nvPicPr>
          <p:cNvPr id="105" name="Shape 105"/>
          <p:cNvPicPr preferRelativeResize="0"/>
          <p:nvPr/>
        </p:nvPicPr>
        <p:blipFill>
          <a:blip r:embed="rId5">
            <a:alphaModFix/>
          </a:blip>
          <a:stretch>
            <a:fillRect/>
          </a:stretch>
        </p:blipFill>
        <p:spPr>
          <a:xfrm>
            <a:off x="3913050" y="2445693"/>
            <a:ext cx="5230949" cy="2697800"/>
          </a:xfrm>
          <a:prstGeom prst="rect">
            <a:avLst/>
          </a:prstGeom>
          <a:noFill/>
          <a:ln>
            <a:noFill/>
          </a:ln>
        </p:spPr>
      </p:pic>
      <p:sp>
        <p:nvSpPr>
          <p:cNvPr id="106" name="Shape 106"/>
          <p:cNvSpPr txBox="1"/>
          <p:nvPr/>
        </p:nvSpPr>
        <p:spPr>
          <a:xfrm>
            <a:off x="0" y="669025"/>
            <a:ext cx="3679800" cy="2330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br>
              <a:rPr b="1" lang="en" sz="2100" u="sng"/>
            </a:br>
            <a:r>
              <a:rPr b="1" lang="en" sz="2100" u="sng"/>
              <a:t>1. Fiber </a:t>
            </a:r>
            <a:br>
              <a:rPr b="1" lang="en" sz="2100" u="sng"/>
            </a:br>
            <a:r>
              <a:rPr b="1" lang="en" sz="2100" u="sng"/>
              <a:t>2. Good fats </a:t>
            </a:r>
            <a:br>
              <a:rPr b="1" lang="en" sz="2100" u="sng"/>
            </a:br>
            <a:r>
              <a:rPr b="1" lang="en" sz="2100" u="sng"/>
              <a:t>3. Micronutrients (vitamins and minerals)</a:t>
            </a:r>
            <a:endParaRPr b="1" sz="2100" u="sng"/>
          </a:p>
        </p:txBody>
      </p:sp>
      <p:pic>
        <p:nvPicPr>
          <p:cNvPr id="107" name="Shape 107"/>
          <p:cNvPicPr preferRelativeResize="0"/>
          <p:nvPr/>
        </p:nvPicPr>
        <p:blipFill>
          <a:blip r:embed="rId6">
            <a:alphaModFix/>
          </a:blip>
          <a:stretch>
            <a:fillRect/>
          </a:stretch>
        </p:blipFill>
        <p:spPr>
          <a:xfrm>
            <a:off x="3913050" y="669025"/>
            <a:ext cx="3838575" cy="2286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pic>
        <p:nvPicPr>
          <p:cNvPr id="112" name="Shape 112"/>
          <p:cNvPicPr preferRelativeResize="0"/>
          <p:nvPr/>
        </p:nvPicPr>
        <p:blipFill>
          <a:blip r:embed="rId4">
            <a:alphaModFix/>
          </a:blip>
          <a:stretch>
            <a:fillRect/>
          </a:stretch>
        </p:blipFill>
        <p:spPr>
          <a:xfrm>
            <a:off x="4152892" y="76200"/>
            <a:ext cx="4991099" cy="49910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pic>
        <p:nvPicPr>
          <p:cNvPr id="117" name="Shape 117"/>
          <p:cNvPicPr preferRelativeResize="0"/>
          <p:nvPr/>
        </p:nvPicPr>
        <p:blipFill>
          <a:blip r:embed="rId3">
            <a:alphaModFix/>
          </a:blip>
          <a:stretch>
            <a:fillRect/>
          </a:stretch>
        </p:blipFill>
        <p:spPr>
          <a:xfrm>
            <a:off x="152400" y="152400"/>
            <a:ext cx="3605099" cy="3361250"/>
          </a:xfrm>
          <a:prstGeom prst="rect">
            <a:avLst/>
          </a:prstGeom>
          <a:noFill/>
          <a:ln>
            <a:noFill/>
          </a:ln>
        </p:spPr>
      </p:pic>
      <p:pic>
        <p:nvPicPr>
          <p:cNvPr id="118" name="Shape 118"/>
          <p:cNvPicPr preferRelativeResize="0"/>
          <p:nvPr/>
        </p:nvPicPr>
        <p:blipFill>
          <a:blip r:embed="rId4">
            <a:alphaModFix/>
          </a:blip>
          <a:stretch>
            <a:fillRect/>
          </a:stretch>
        </p:blipFill>
        <p:spPr>
          <a:xfrm>
            <a:off x="5923775" y="0"/>
            <a:ext cx="3220226" cy="4838696"/>
          </a:xfrm>
          <a:prstGeom prst="rect">
            <a:avLst/>
          </a:prstGeom>
          <a:noFill/>
          <a:ln>
            <a:noFill/>
          </a:ln>
        </p:spPr>
      </p:pic>
      <p:sp>
        <p:nvSpPr>
          <p:cNvPr id="119" name="Shape 119"/>
          <p:cNvSpPr txBox="1"/>
          <p:nvPr/>
        </p:nvSpPr>
        <p:spPr>
          <a:xfrm>
            <a:off x="152400" y="2854800"/>
            <a:ext cx="2805000" cy="2029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solidFill>
                <a:srgbClr val="CC0000"/>
              </a:solidFill>
            </a:endParaRPr>
          </a:p>
        </p:txBody>
      </p:sp>
      <p:sp>
        <p:nvSpPr>
          <p:cNvPr id="120" name="Shape 120"/>
          <p:cNvSpPr txBox="1"/>
          <p:nvPr/>
        </p:nvSpPr>
        <p:spPr>
          <a:xfrm>
            <a:off x="304800" y="3007200"/>
            <a:ext cx="2805000" cy="2029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solidFill>
                <a:srgbClr val="CC0000"/>
              </a:solidFill>
            </a:endParaRPr>
          </a:p>
        </p:txBody>
      </p:sp>
      <p:sp>
        <p:nvSpPr>
          <p:cNvPr id="121" name="Shape 121"/>
          <p:cNvSpPr txBox="1"/>
          <p:nvPr/>
        </p:nvSpPr>
        <p:spPr>
          <a:xfrm>
            <a:off x="0" y="3770175"/>
            <a:ext cx="5458500" cy="1068600"/>
          </a:xfrm>
          <a:prstGeom prst="rect">
            <a:avLst/>
          </a:prstGeom>
          <a:noFill/>
          <a:ln>
            <a:noFill/>
          </a:ln>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sz="1800">
                <a:highlight>
                  <a:schemeClr val="lt1"/>
                </a:highlight>
              </a:rPr>
              <a:t>Nuts, almonds, hazelnuts, peanuts,seeds, sesame, pumpkin, flax, etc., are very important as a healthy food, rich in minerals, vitamins, proteins, carbohydrates and fats</a:t>
            </a:r>
            <a:endParaRPr sz="1800">
              <a:highlight>
                <a:schemeClr val="lt1"/>
              </a:highlight>
            </a:endParaRPr>
          </a:p>
        </p:txBody>
      </p:sp>
      <p:sp>
        <p:nvSpPr>
          <p:cNvPr id="122" name="Shape 122"/>
          <p:cNvSpPr txBox="1"/>
          <p:nvPr/>
        </p:nvSpPr>
        <p:spPr>
          <a:xfrm flipH="1">
            <a:off x="3523175" y="367725"/>
            <a:ext cx="2400600" cy="2639400"/>
          </a:xfrm>
          <a:prstGeom prst="rect">
            <a:avLst/>
          </a:prstGeom>
          <a:noFill/>
          <a:ln>
            <a:noFill/>
          </a:ln>
        </p:spPr>
        <p:txBody>
          <a:bodyPr anchorCtr="0" anchor="t" bIns="91425" lIns="91425" spcFirstLastPara="1" rIns="91425" wrap="square" tIns="91425">
            <a:noAutofit/>
          </a:bodyPr>
          <a:lstStyle/>
          <a:p>
            <a:pPr indent="-317500" lvl="0" marL="457200" algn="r">
              <a:spcBef>
                <a:spcPts val="0"/>
              </a:spcBef>
              <a:spcAft>
                <a:spcPts val="0"/>
              </a:spcAft>
              <a:buClr>
                <a:srgbClr val="FF0000"/>
              </a:buClr>
              <a:buSzPts val="1400"/>
              <a:buChar char="●"/>
            </a:pPr>
            <a:r>
              <a:rPr lang="en" sz="1900">
                <a:solidFill>
                  <a:srgbClr val="FF0000"/>
                </a:solidFill>
              </a:rPr>
              <a:t>Fruit is a rich source of vitamins, but compared to vegetables, fruits contain less vitamins. Since vitamin fruit contains the most vitamin C and carotene</a:t>
            </a:r>
            <a:br>
              <a:rPr lang="en">
                <a:solidFill>
                  <a:srgbClr val="FF0000"/>
                </a:solidFill>
              </a:rPr>
            </a:br>
            <a:br>
              <a:rPr lang="en">
                <a:solidFill>
                  <a:srgbClr val="FF0000"/>
                </a:solidFill>
              </a:rPr>
            </a:br>
            <a:r>
              <a:rPr lang="en">
                <a:solidFill>
                  <a:srgbClr val="FF0000"/>
                </a:solidFill>
              </a:rPr>
              <a:t>.</a:t>
            </a:r>
            <a:endParaRPr>
              <a:solidFill>
                <a:srgbClr val="FF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