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Caveat"/>
      <p:regular r:id="rId18"/>
      <p:bold r:id="rId19"/>
    </p:embeddedFont>
    <p:embeddedFont>
      <p:font typeface="Lobster"/>
      <p:regular r:id="rId20"/>
    </p:embeddedFont>
    <p:embeddedFont>
      <p:font typeface="Pacifico"/>
      <p:regular r:id="rId21"/>
    </p:embeddedFont>
    <p:embeddedFont>
      <p:font typeface="Oswald"/>
      <p:regular r:id="rId22"/>
      <p:bold r:id="rId23"/>
    </p:embeddedFont>
    <p:embeddedFont>
      <p:font typeface="Merriweather"/>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2" name="Milena Tasić"/>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Lobster-regular.fntdata"/><Relationship Id="rId22" Type="http://schemas.openxmlformats.org/officeDocument/2006/relationships/font" Target="fonts/Oswald-regular.fntdata"/><Relationship Id="rId21" Type="http://schemas.openxmlformats.org/officeDocument/2006/relationships/font" Target="fonts/Pacifico-regular.fntdata"/><Relationship Id="rId24" Type="http://schemas.openxmlformats.org/officeDocument/2006/relationships/font" Target="fonts/Merriweather-regular.fntdata"/><Relationship Id="rId23" Type="http://schemas.openxmlformats.org/officeDocument/2006/relationships/font" Target="fonts/Oswald-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italic.fntdata"/><Relationship Id="rId25" Type="http://schemas.openxmlformats.org/officeDocument/2006/relationships/font" Target="fonts/Merriweather-bold.fntdata"/><Relationship Id="rId27" Type="http://schemas.openxmlformats.org/officeDocument/2006/relationships/font" Target="fonts/Merriweather-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Caveat-bold.fntdata"/><Relationship Id="rId18" Type="http://schemas.openxmlformats.org/officeDocument/2006/relationships/font" Target="fonts/Caveat-regular.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04-15T09:56:41.779">
    <p:pos x="6000" y="0"/>
    <p:text>Neki ukras?</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8-04-01T15:53:50.304">
    <p:pos x="6000" y="0"/>
    <p:text>Рок је 30.4.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comments" Target="../comments/comment2.xml"/><Relationship Id="rId4" Type="http://schemas.openxmlformats.org/officeDocument/2006/relationships/image" Target="../media/image9.jpg"/><Relationship Id="rId5"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19.jpg"/><Relationship Id="rId5"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17.jpg"/><Relationship Id="rId5" Type="http://schemas.openxmlformats.org/officeDocument/2006/relationships/image" Target="../media/image8.jpg"/><Relationship Id="rId6" Type="http://schemas.openxmlformats.org/officeDocument/2006/relationships/hyperlink" Target="https://en.wikipedia.org/wiki/Jason_Statham#cite_note-25" TargetMode="External"/><Relationship Id="rId7" Type="http://schemas.openxmlformats.org/officeDocument/2006/relationships/image" Target="../media/image13.jpg"/><Relationship Id="rId8"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4.jpg"/><Relationship Id="rId4" Type="http://schemas.openxmlformats.org/officeDocument/2006/relationships/image" Target="../media/image11.jpg"/><Relationship Id="rId5"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4.jpg"/><Relationship Id="rId5"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5A6BD"/>
        </a:solidFill>
      </p:bgPr>
    </p:bg>
    <p:spTree>
      <p:nvGrpSpPr>
        <p:cNvPr id="53" name="Shape 53"/>
        <p:cNvGrpSpPr/>
        <p:nvPr/>
      </p:nvGrpSpPr>
      <p:grpSpPr>
        <a:xfrm>
          <a:off x="0" y="0"/>
          <a:ext cx="0" cy="0"/>
          <a:chOff x="0" y="0"/>
          <a:chExt cx="0" cy="0"/>
        </a:xfrm>
      </p:grpSpPr>
      <p:sp>
        <p:nvSpPr>
          <p:cNvPr id="54" name="Shape 54"/>
          <p:cNvSpPr txBox="1"/>
          <p:nvPr>
            <p:ph type="ctrTitle"/>
          </p:nvPr>
        </p:nvSpPr>
        <p:spPr>
          <a:xfrm>
            <a:off x="311700" y="106950"/>
            <a:ext cx="8520600" cy="873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latin typeface="Pacifico"/>
                <a:ea typeface="Pacifico"/>
                <a:cs typeface="Pacifico"/>
                <a:sym typeface="Pacifico"/>
              </a:rPr>
              <a:t>Famous people</a:t>
            </a:r>
            <a:endParaRPr>
              <a:latin typeface="Pacifico"/>
              <a:ea typeface="Pacifico"/>
              <a:cs typeface="Pacifico"/>
              <a:sym typeface="Pacifico"/>
            </a:endParaRPr>
          </a:p>
        </p:txBody>
      </p:sp>
      <p:pic>
        <p:nvPicPr>
          <p:cNvPr id="55" name="Shape 55"/>
          <p:cNvPicPr preferRelativeResize="0"/>
          <p:nvPr/>
        </p:nvPicPr>
        <p:blipFill>
          <a:blip r:embed="rId3">
            <a:alphaModFix/>
          </a:blip>
          <a:stretch>
            <a:fillRect/>
          </a:stretch>
        </p:blipFill>
        <p:spPr>
          <a:xfrm>
            <a:off x="53475" y="873400"/>
            <a:ext cx="2975224" cy="2969198"/>
          </a:xfrm>
          <a:prstGeom prst="rect">
            <a:avLst/>
          </a:prstGeom>
          <a:noFill/>
          <a:ln>
            <a:noFill/>
          </a:ln>
        </p:spPr>
      </p:pic>
      <p:sp>
        <p:nvSpPr>
          <p:cNvPr id="56" name="Shape 56"/>
          <p:cNvSpPr txBox="1"/>
          <p:nvPr/>
        </p:nvSpPr>
        <p:spPr>
          <a:xfrm>
            <a:off x="3270800" y="950500"/>
            <a:ext cx="5124600" cy="3158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2800">
                <a:latin typeface="Lobster"/>
                <a:ea typeface="Lobster"/>
                <a:cs typeface="Lobster"/>
                <a:sym typeface="Lobster"/>
              </a:rPr>
              <a:t>Jason Statham, an actor</a:t>
            </a:r>
            <a:endParaRPr sz="2800">
              <a:latin typeface="Lobster"/>
              <a:ea typeface="Lobster"/>
              <a:cs typeface="Lobster"/>
              <a:sym typeface="Lobster"/>
            </a:endParaRPr>
          </a:p>
          <a:p>
            <a:pPr indent="0" lvl="0" marL="0">
              <a:spcBef>
                <a:spcPts val="0"/>
              </a:spcBef>
              <a:spcAft>
                <a:spcPts val="0"/>
              </a:spcAft>
              <a:buNone/>
            </a:pPr>
            <a:r>
              <a:t/>
            </a:r>
            <a:endParaRPr sz="2800">
              <a:latin typeface="Lobster"/>
              <a:ea typeface="Lobster"/>
              <a:cs typeface="Lobster"/>
              <a:sym typeface="Lobster"/>
            </a:endParaRPr>
          </a:p>
          <a:p>
            <a:pPr indent="0" lvl="0" marL="0">
              <a:spcBef>
                <a:spcPts val="0"/>
              </a:spcBef>
              <a:spcAft>
                <a:spcPts val="0"/>
              </a:spcAft>
              <a:buNone/>
            </a:pPr>
            <a:r>
              <a:rPr lang="en" sz="2800">
                <a:latin typeface="Lobster"/>
                <a:ea typeface="Lobster"/>
                <a:cs typeface="Lobster"/>
                <a:sym typeface="Lobster"/>
              </a:rPr>
              <a:t>Rihanna, a pop singer</a:t>
            </a:r>
            <a:endParaRPr sz="2800">
              <a:latin typeface="Lobster"/>
              <a:ea typeface="Lobster"/>
              <a:cs typeface="Lobster"/>
              <a:sym typeface="Lobster"/>
            </a:endParaRPr>
          </a:p>
          <a:p>
            <a:pPr indent="0" lvl="0" marL="0">
              <a:spcBef>
                <a:spcPts val="0"/>
              </a:spcBef>
              <a:spcAft>
                <a:spcPts val="0"/>
              </a:spcAft>
              <a:buNone/>
            </a:pPr>
            <a:r>
              <a:t/>
            </a:r>
            <a:endParaRPr sz="2800">
              <a:latin typeface="Lobster"/>
              <a:ea typeface="Lobster"/>
              <a:cs typeface="Lobster"/>
              <a:sym typeface="Lobster"/>
            </a:endParaRPr>
          </a:p>
          <a:p>
            <a:pPr indent="0" lvl="0" marL="0">
              <a:spcBef>
                <a:spcPts val="0"/>
              </a:spcBef>
              <a:spcAft>
                <a:spcPts val="0"/>
              </a:spcAft>
              <a:buNone/>
            </a:pPr>
            <a:r>
              <a:rPr lang="en" sz="2800">
                <a:latin typeface="Lobster"/>
                <a:ea typeface="Lobster"/>
                <a:cs typeface="Lobster"/>
                <a:sym typeface="Lobster"/>
              </a:rPr>
              <a:t>Eminem, a rapper</a:t>
            </a:r>
            <a:endParaRPr sz="2800">
              <a:latin typeface="Lobster"/>
              <a:ea typeface="Lobster"/>
              <a:cs typeface="Lobster"/>
              <a:sym typeface="Lobster"/>
            </a:endParaRPr>
          </a:p>
          <a:p>
            <a:pPr indent="0" lvl="0" marL="0">
              <a:spcBef>
                <a:spcPts val="0"/>
              </a:spcBef>
              <a:spcAft>
                <a:spcPts val="0"/>
              </a:spcAft>
              <a:buNone/>
            </a:pPr>
            <a:r>
              <a:t/>
            </a:r>
            <a:endParaRPr sz="2800">
              <a:latin typeface="Lobster"/>
              <a:ea typeface="Lobster"/>
              <a:cs typeface="Lobster"/>
              <a:sym typeface="Lobster"/>
            </a:endParaRPr>
          </a:p>
          <a:p>
            <a:pPr indent="0" lvl="0" marL="0">
              <a:spcBef>
                <a:spcPts val="0"/>
              </a:spcBef>
              <a:spcAft>
                <a:spcPts val="0"/>
              </a:spcAft>
              <a:buNone/>
            </a:pPr>
            <a:r>
              <a:rPr lang="en" sz="2800">
                <a:latin typeface="Lobster"/>
                <a:ea typeface="Lobster"/>
                <a:cs typeface="Lobster"/>
                <a:sym typeface="Lobster"/>
              </a:rPr>
              <a:t>Theo James, an actor</a:t>
            </a:r>
            <a:endParaRPr sz="2800">
              <a:latin typeface="Lobster"/>
              <a:ea typeface="Lobster"/>
              <a:cs typeface="Lobster"/>
              <a:sym typeface="Lobster"/>
            </a:endParaRPr>
          </a:p>
          <a:p>
            <a:pPr indent="0" lvl="0" marL="0">
              <a:spcBef>
                <a:spcPts val="0"/>
              </a:spcBef>
              <a:spcAft>
                <a:spcPts val="0"/>
              </a:spcAft>
              <a:buNone/>
            </a:pPr>
            <a:r>
              <a:t/>
            </a:r>
            <a:endParaRPr sz="2800">
              <a:latin typeface="Lobster"/>
              <a:ea typeface="Lobster"/>
              <a:cs typeface="Lobster"/>
              <a:sym typeface="Lobster"/>
            </a:endParaRPr>
          </a:p>
          <a:p>
            <a:pPr indent="0" lvl="0" marL="0">
              <a:spcBef>
                <a:spcPts val="0"/>
              </a:spcBef>
              <a:spcAft>
                <a:spcPts val="0"/>
              </a:spcAft>
              <a:buNone/>
            </a:pPr>
            <a:r>
              <a:t/>
            </a:r>
            <a:endParaRPr sz="2800">
              <a:latin typeface="Lobster"/>
              <a:ea typeface="Lobster"/>
              <a:cs typeface="Lobster"/>
              <a:sym typeface="Lobster"/>
            </a:endParaRPr>
          </a:p>
          <a:p>
            <a:pPr indent="0" lvl="0" marL="0">
              <a:spcBef>
                <a:spcPts val="0"/>
              </a:spcBef>
              <a:spcAft>
                <a:spcPts val="0"/>
              </a:spcAft>
              <a:buNone/>
            </a:pPr>
            <a:r>
              <a:t/>
            </a:r>
            <a:endParaRPr sz="1200">
              <a:latin typeface="Lobster"/>
              <a:ea typeface="Lobster"/>
              <a:cs typeface="Lobster"/>
              <a:sym typeface="Lobster"/>
            </a:endParaRPr>
          </a:p>
        </p:txBody>
      </p:sp>
      <p:sp>
        <p:nvSpPr>
          <p:cNvPr id="57" name="Shape 57"/>
          <p:cNvSpPr txBox="1"/>
          <p:nvPr/>
        </p:nvSpPr>
        <p:spPr>
          <a:xfrm>
            <a:off x="151500" y="4108525"/>
            <a:ext cx="3351000" cy="971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latin typeface="Lobster"/>
                <a:ea typeface="Lobster"/>
                <a:cs typeface="Lobster"/>
                <a:sym typeface="Lobster"/>
              </a:rPr>
              <a:t>Done by:</a:t>
            </a:r>
            <a:br>
              <a:rPr lang="en">
                <a:latin typeface="Lobster"/>
                <a:ea typeface="Lobster"/>
                <a:cs typeface="Lobster"/>
                <a:sym typeface="Lobster"/>
              </a:rPr>
            </a:br>
            <a:endParaRPr baseline="30000">
              <a:latin typeface="Lobster"/>
              <a:ea typeface="Lobster"/>
              <a:cs typeface="Lobster"/>
              <a:sym typeface="Lobster"/>
            </a:endParaRPr>
          </a:p>
          <a:p>
            <a:pPr indent="0" lvl="0" marL="0">
              <a:spcBef>
                <a:spcPts val="0"/>
              </a:spcBef>
              <a:spcAft>
                <a:spcPts val="0"/>
              </a:spcAft>
              <a:buNone/>
            </a:pPr>
            <a:r>
              <a:rPr lang="en">
                <a:latin typeface="Lobster"/>
                <a:ea typeface="Lobster"/>
                <a:cs typeface="Lobster"/>
                <a:sym typeface="Lobster"/>
              </a:rPr>
              <a:t>Maja Mitić,Ivona Stoilović,Nemanja Mišić and Nevena Stoilović II-3</a:t>
            </a:r>
            <a:endParaRPr>
              <a:latin typeface="Lobster"/>
              <a:ea typeface="Lobster"/>
              <a:cs typeface="Lobster"/>
              <a:sym typeface="Lobster"/>
            </a:endParaRPr>
          </a:p>
        </p:txBody>
      </p:sp>
      <p:sp>
        <p:nvSpPr>
          <p:cNvPr id="58" name="Shape 58"/>
          <p:cNvSpPr txBox="1"/>
          <p:nvPr/>
        </p:nvSpPr>
        <p:spPr>
          <a:xfrm>
            <a:off x="6131650" y="4349200"/>
            <a:ext cx="3084000" cy="775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latin typeface="Lobster"/>
                <a:ea typeface="Lobster"/>
                <a:cs typeface="Lobster"/>
                <a:sym typeface="Lobster"/>
              </a:rPr>
              <a:t>Subject and teacher:                      </a:t>
            </a:r>
            <a:endParaRPr>
              <a:latin typeface="Lobster"/>
              <a:ea typeface="Lobster"/>
              <a:cs typeface="Lobster"/>
              <a:sym typeface="Lobster"/>
            </a:endParaRPr>
          </a:p>
          <a:p>
            <a:pPr indent="0" lvl="0" marL="0">
              <a:spcBef>
                <a:spcPts val="0"/>
              </a:spcBef>
              <a:spcAft>
                <a:spcPts val="0"/>
              </a:spcAft>
              <a:buNone/>
            </a:pPr>
            <a:r>
              <a:rPr lang="en">
                <a:latin typeface="Lobster"/>
                <a:ea typeface="Lobster"/>
                <a:cs typeface="Lobster"/>
                <a:sym typeface="Lobster"/>
              </a:rPr>
              <a:t>*English, Milena Tasić                          </a:t>
            </a:r>
            <a:endParaRPr>
              <a:latin typeface="Lobster"/>
              <a:ea typeface="Lobster"/>
              <a:cs typeface="Lobster"/>
              <a:sym typeface="Lobs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7B7B7"/>
        </a:solidFill>
      </p:bgPr>
    </p:bg>
    <p:spTree>
      <p:nvGrpSpPr>
        <p:cNvPr id="127" name="Shape 127"/>
        <p:cNvGrpSpPr/>
        <p:nvPr/>
      </p:nvGrpSpPr>
      <p:grpSpPr>
        <a:xfrm>
          <a:off x="0" y="0"/>
          <a:ext cx="0" cy="0"/>
          <a:chOff x="0" y="0"/>
          <a:chExt cx="0" cy="0"/>
        </a:xfrm>
      </p:grpSpPr>
      <p:sp>
        <p:nvSpPr>
          <p:cNvPr id="128" name="Shape 128"/>
          <p:cNvSpPr txBox="1"/>
          <p:nvPr>
            <p:ph type="title"/>
          </p:nvPr>
        </p:nvSpPr>
        <p:spPr>
          <a:xfrm>
            <a:off x="367125" y="378525"/>
            <a:ext cx="39894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600">
                <a:latin typeface="Lobster"/>
                <a:ea typeface="Lobster"/>
                <a:cs typeface="Lobster"/>
                <a:sym typeface="Lobster"/>
              </a:rPr>
              <a:t>Rihanna</a:t>
            </a:r>
            <a:endParaRPr sz="3600">
              <a:latin typeface="Lobster"/>
              <a:ea typeface="Lobster"/>
              <a:cs typeface="Lobster"/>
              <a:sym typeface="Lobster"/>
            </a:endParaRPr>
          </a:p>
        </p:txBody>
      </p:sp>
      <p:sp>
        <p:nvSpPr>
          <p:cNvPr id="129" name="Shape 129"/>
          <p:cNvSpPr txBox="1"/>
          <p:nvPr>
            <p:ph idx="1" type="body"/>
          </p:nvPr>
        </p:nvSpPr>
        <p:spPr>
          <a:xfrm>
            <a:off x="311700" y="1152475"/>
            <a:ext cx="36015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b="1" lang="en">
                <a:solidFill>
                  <a:srgbClr val="000000"/>
                </a:solidFill>
                <a:latin typeface="Courier New"/>
                <a:ea typeface="Courier New"/>
                <a:cs typeface="Courier New"/>
                <a:sym typeface="Courier New"/>
              </a:rPr>
              <a:t>Robyn Rihanna Fenty was born in Saint Michael, Barbados and raised in Bridgetown. She is a singer, songwriter and actress. She became famous in 2005 with the release of her studio album </a:t>
            </a:r>
            <a:r>
              <a:rPr b="1" i="1" lang="en">
                <a:solidFill>
                  <a:srgbClr val="000000"/>
                </a:solidFill>
                <a:latin typeface="Courier New"/>
                <a:ea typeface="Courier New"/>
                <a:cs typeface="Courier New"/>
                <a:sym typeface="Courier New"/>
              </a:rPr>
              <a:t>Music of the Sun.</a:t>
            </a:r>
            <a:r>
              <a:rPr b="1" lang="en">
                <a:latin typeface="Courier New"/>
                <a:ea typeface="Courier New"/>
                <a:cs typeface="Courier New"/>
                <a:sym typeface="Courier New"/>
              </a:rPr>
              <a:t> </a:t>
            </a:r>
            <a:endParaRPr b="1">
              <a:latin typeface="Courier New"/>
              <a:ea typeface="Courier New"/>
              <a:cs typeface="Courier New"/>
              <a:sym typeface="Courier New"/>
            </a:endParaRPr>
          </a:p>
        </p:txBody>
      </p:sp>
      <p:pic>
        <p:nvPicPr>
          <p:cNvPr id="130" name="Shape 130"/>
          <p:cNvPicPr preferRelativeResize="0"/>
          <p:nvPr/>
        </p:nvPicPr>
        <p:blipFill>
          <a:blip r:embed="rId3">
            <a:alphaModFix/>
          </a:blip>
          <a:stretch>
            <a:fillRect/>
          </a:stretch>
        </p:blipFill>
        <p:spPr>
          <a:xfrm>
            <a:off x="4575525" y="238950"/>
            <a:ext cx="3815925" cy="45487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pic>
        <p:nvPicPr>
          <p:cNvPr id="135" name="Shape 135"/>
          <p:cNvPicPr preferRelativeResize="0"/>
          <p:nvPr/>
        </p:nvPicPr>
        <p:blipFill>
          <a:blip r:embed="rId3">
            <a:alphaModFix/>
          </a:blip>
          <a:stretch>
            <a:fillRect/>
          </a:stretch>
        </p:blipFill>
        <p:spPr>
          <a:xfrm>
            <a:off x="327012" y="343125"/>
            <a:ext cx="8489976" cy="4457250"/>
          </a:xfrm>
          <a:prstGeom prst="rect">
            <a:avLst/>
          </a:prstGeom>
          <a:noFill/>
          <a:ln>
            <a:noFill/>
          </a:ln>
        </p:spPr>
      </p:pic>
      <p:sp>
        <p:nvSpPr>
          <p:cNvPr id="136" name="Shape 136"/>
          <p:cNvSpPr txBox="1"/>
          <p:nvPr>
            <p:ph idx="1" type="body"/>
          </p:nvPr>
        </p:nvSpPr>
        <p:spPr>
          <a:xfrm>
            <a:off x="387975" y="1302925"/>
            <a:ext cx="50328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EFEFEF"/>
                </a:solidFill>
              </a:rPr>
              <a:t>Rihanna is the youngest solo artist to earn fourteen number-one singles on the </a:t>
            </a:r>
            <a:r>
              <a:rPr i="1" lang="en">
                <a:solidFill>
                  <a:srgbClr val="EFEFEF"/>
                </a:solidFill>
              </a:rPr>
              <a:t>Billboard </a:t>
            </a:r>
            <a:r>
              <a:rPr lang="en">
                <a:solidFill>
                  <a:srgbClr val="EFEFEF"/>
                </a:solidFill>
              </a:rPr>
              <a:t>Hot 100. She has a total of thirty one top-ten singles. She was named the Digital Songs Artist of the 2000s. </a:t>
            </a:r>
            <a:endParaRPr>
              <a:solidFill>
                <a:srgbClr val="EFEFEF"/>
              </a:solidFill>
            </a:endParaRPr>
          </a:p>
          <a:p>
            <a:pPr indent="0" lvl="0" marL="0">
              <a:spcBef>
                <a:spcPts val="1600"/>
              </a:spcBef>
              <a:spcAft>
                <a:spcPts val="1600"/>
              </a:spcAft>
              <a:buNone/>
            </a:pPr>
            <a:r>
              <a:rPr lang="en">
                <a:solidFill>
                  <a:srgbClr val="EFEFEF"/>
                </a:solidFill>
              </a:rPr>
              <a:t>Rihanna has won nine </a:t>
            </a:r>
            <a:r>
              <a:rPr i="1" lang="en">
                <a:solidFill>
                  <a:srgbClr val="EFEFEF"/>
                </a:solidFill>
              </a:rPr>
              <a:t>Grammy</a:t>
            </a:r>
            <a:r>
              <a:rPr lang="en">
                <a:solidFill>
                  <a:srgbClr val="EFEFEF"/>
                </a:solidFill>
              </a:rPr>
              <a:t> Awards, twelve </a:t>
            </a:r>
            <a:r>
              <a:rPr i="1" lang="en">
                <a:solidFill>
                  <a:srgbClr val="EFEFEF"/>
                </a:solidFill>
              </a:rPr>
              <a:t>American</a:t>
            </a:r>
            <a:r>
              <a:rPr lang="en">
                <a:solidFill>
                  <a:srgbClr val="EFEFEF"/>
                </a:solidFill>
              </a:rPr>
              <a:t> Music Awards and twelve </a:t>
            </a:r>
            <a:r>
              <a:rPr i="1" lang="en">
                <a:solidFill>
                  <a:srgbClr val="EFEFEF"/>
                </a:solidFill>
              </a:rPr>
              <a:t>Billboard </a:t>
            </a:r>
            <a:r>
              <a:rPr lang="en">
                <a:solidFill>
                  <a:srgbClr val="EFEFEF"/>
                </a:solidFill>
              </a:rPr>
              <a:t>Music Awards.</a:t>
            </a:r>
            <a:endParaRPr>
              <a:solidFill>
                <a:srgbClr val="EFEFEF"/>
              </a:solidFill>
            </a:endParaRPr>
          </a:p>
        </p:txBody>
      </p:sp>
      <p:sp>
        <p:nvSpPr>
          <p:cNvPr id="137" name="Shape 137"/>
          <p:cNvSpPr txBox="1"/>
          <p:nvPr/>
        </p:nvSpPr>
        <p:spPr>
          <a:xfrm>
            <a:off x="565350" y="461150"/>
            <a:ext cx="3813300" cy="775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4800">
                <a:solidFill>
                  <a:srgbClr val="FFFFFF"/>
                </a:solidFill>
                <a:latin typeface="Caveat"/>
                <a:ea typeface="Caveat"/>
                <a:cs typeface="Caveat"/>
                <a:sym typeface="Caveat"/>
              </a:rPr>
              <a:t>rihanna.com</a:t>
            </a:r>
            <a:endParaRPr sz="4800">
              <a:solidFill>
                <a:srgbClr val="FFFFFF"/>
              </a:solidFill>
              <a:latin typeface="Caveat"/>
              <a:ea typeface="Caveat"/>
              <a:cs typeface="Caveat"/>
              <a:sym typeface="Cave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6"/>
        </a:solidFill>
      </p:bgPr>
    </p:bg>
    <p:spTree>
      <p:nvGrpSpPr>
        <p:cNvPr id="141" name="Shape 141"/>
        <p:cNvGrpSpPr/>
        <p:nvPr/>
      </p:nvGrpSpPr>
      <p:grpSpPr>
        <a:xfrm>
          <a:off x="0" y="0"/>
          <a:ext cx="0" cy="0"/>
          <a:chOff x="0" y="0"/>
          <a:chExt cx="0" cy="0"/>
        </a:xfrm>
      </p:grpSpPr>
      <p:sp>
        <p:nvSpPr>
          <p:cNvPr id="142" name="Shape 142"/>
          <p:cNvSpPr txBox="1"/>
          <p:nvPr>
            <p:ph type="title"/>
          </p:nvPr>
        </p:nvSpPr>
        <p:spPr>
          <a:xfrm>
            <a:off x="311700" y="445025"/>
            <a:ext cx="8520600" cy="572700"/>
          </a:xfrm>
          <a:prstGeom prst="rect">
            <a:avLst/>
          </a:prstGeom>
          <a:solidFill>
            <a:srgbClr val="FFFFFF"/>
          </a:solidFill>
        </p:spPr>
        <p:txBody>
          <a:bodyPr anchorCtr="0" anchor="t" bIns="91425" lIns="91425" spcFirstLastPara="1" rIns="91425" wrap="square" tIns="91425">
            <a:noAutofit/>
          </a:bodyPr>
          <a:lstStyle/>
          <a:p>
            <a:pPr indent="0" lvl="0" marL="0">
              <a:spcBef>
                <a:spcPts val="0"/>
              </a:spcBef>
              <a:spcAft>
                <a:spcPts val="0"/>
              </a:spcAft>
              <a:buNone/>
            </a:pPr>
            <a:r>
              <a:rPr b="1" lang="en">
                <a:solidFill>
                  <a:srgbClr val="000000"/>
                </a:solidFill>
                <a:latin typeface="Courier New"/>
                <a:ea typeface="Courier New"/>
                <a:cs typeface="Courier New"/>
                <a:sym typeface="Courier New"/>
              </a:rPr>
              <a:t>Studio Albums</a:t>
            </a:r>
            <a:endParaRPr b="1">
              <a:solidFill>
                <a:srgbClr val="000000"/>
              </a:solidFill>
              <a:latin typeface="Courier New"/>
              <a:ea typeface="Courier New"/>
              <a:cs typeface="Courier New"/>
              <a:sym typeface="Courier New"/>
            </a:endParaRPr>
          </a:p>
        </p:txBody>
      </p:sp>
      <p:sp>
        <p:nvSpPr>
          <p:cNvPr id="143" name="Shape 143"/>
          <p:cNvSpPr txBox="1"/>
          <p:nvPr>
            <p:ph idx="1" type="body"/>
          </p:nvPr>
        </p:nvSpPr>
        <p:spPr>
          <a:xfrm>
            <a:off x="311700" y="1152475"/>
            <a:ext cx="40779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000000"/>
                </a:solidFill>
                <a:highlight>
                  <a:srgbClr val="FFFFFF"/>
                </a:highlight>
                <a:latin typeface="Courier New"/>
                <a:ea typeface="Courier New"/>
                <a:cs typeface="Courier New"/>
                <a:sym typeface="Courier New"/>
              </a:rPr>
              <a:t>Music of the Sun (2005)</a:t>
            </a:r>
            <a:endParaRPr b="1">
              <a:solidFill>
                <a:srgbClr val="000000"/>
              </a:solidFill>
              <a:highlight>
                <a:srgbClr val="FFFFFF"/>
              </a:highlight>
              <a:latin typeface="Courier New"/>
              <a:ea typeface="Courier New"/>
              <a:cs typeface="Courier New"/>
              <a:sym typeface="Courier New"/>
            </a:endParaRPr>
          </a:p>
          <a:p>
            <a:pPr indent="0" lvl="0" marL="0" rtl="0">
              <a:spcBef>
                <a:spcPts val="0"/>
              </a:spcBef>
              <a:spcAft>
                <a:spcPts val="0"/>
              </a:spcAft>
              <a:buNone/>
            </a:pPr>
            <a:r>
              <a:rPr b="1" lang="en">
                <a:solidFill>
                  <a:srgbClr val="000000"/>
                </a:solidFill>
                <a:highlight>
                  <a:srgbClr val="FFFFFF"/>
                </a:highlight>
                <a:latin typeface="Courier New"/>
                <a:ea typeface="Courier New"/>
                <a:cs typeface="Courier New"/>
                <a:sym typeface="Courier New"/>
              </a:rPr>
              <a:t>A Girl Like Me (2006)</a:t>
            </a:r>
            <a:endParaRPr b="1">
              <a:solidFill>
                <a:srgbClr val="000000"/>
              </a:solidFill>
              <a:highlight>
                <a:srgbClr val="FFFFFF"/>
              </a:highlight>
              <a:latin typeface="Courier New"/>
              <a:ea typeface="Courier New"/>
              <a:cs typeface="Courier New"/>
              <a:sym typeface="Courier New"/>
            </a:endParaRPr>
          </a:p>
          <a:p>
            <a:pPr indent="0" lvl="0" marL="0" rtl="0">
              <a:spcBef>
                <a:spcPts val="0"/>
              </a:spcBef>
              <a:spcAft>
                <a:spcPts val="0"/>
              </a:spcAft>
              <a:buNone/>
            </a:pPr>
            <a:r>
              <a:rPr b="1" lang="en">
                <a:solidFill>
                  <a:srgbClr val="000000"/>
                </a:solidFill>
                <a:highlight>
                  <a:srgbClr val="FFFFFF"/>
                </a:highlight>
                <a:latin typeface="Courier New"/>
                <a:ea typeface="Courier New"/>
                <a:cs typeface="Courier New"/>
                <a:sym typeface="Courier New"/>
              </a:rPr>
              <a:t>Good Girl Gone Bad (2007)</a:t>
            </a:r>
            <a:endParaRPr b="1">
              <a:solidFill>
                <a:srgbClr val="000000"/>
              </a:solidFill>
              <a:highlight>
                <a:srgbClr val="FFFFFF"/>
              </a:highlight>
              <a:latin typeface="Courier New"/>
              <a:ea typeface="Courier New"/>
              <a:cs typeface="Courier New"/>
              <a:sym typeface="Courier New"/>
            </a:endParaRPr>
          </a:p>
          <a:p>
            <a:pPr indent="0" lvl="0" marL="0" rtl="0">
              <a:spcBef>
                <a:spcPts val="0"/>
              </a:spcBef>
              <a:spcAft>
                <a:spcPts val="0"/>
              </a:spcAft>
              <a:buNone/>
            </a:pPr>
            <a:r>
              <a:rPr b="1" lang="en">
                <a:solidFill>
                  <a:srgbClr val="000000"/>
                </a:solidFill>
                <a:highlight>
                  <a:srgbClr val="FFFFFF"/>
                </a:highlight>
                <a:latin typeface="Courier New"/>
                <a:ea typeface="Courier New"/>
                <a:cs typeface="Courier New"/>
                <a:sym typeface="Courier New"/>
              </a:rPr>
              <a:t>Good Girl Gone Bad: Reloaded (2008)</a:t>
            </a:r>
            <a:endParaRPr b="1">
              <a:solidFill>
                <a:srgbClr val="000000"/>
              </a:solidFill>
              <a:highlight>
                <a:srgbClr val="FFFFFF"/>
              </a:highlight>
              <a:latin typeface="Courier New"/>
              <a:ea typeface="Courier New"/>
              <a:cs typeface="Courier New"/>
              <a:sym typeface="Courier New"/>
            </a:endParaRPr>
          </a:p>
          <a:p>
            <a:pPr indent="0" lvl="0" marL="0" rtl="0">
              <a:spcBef>
                <a:spcPts val="0"/>
              </a:spcBef>
              <a:spcAft>
                <a:spcPts val="0"/>
              </a:spcAft>
              <a:buNone/>
            </a:pPr>
            <a:r>
              <a:rPr b="1" lang="en">
                <a:solidFill>
                  <a:srgbClr val="000000"/>
                </a:solidFill>
                <a:highlight>
                  <a:srgbClr val="FFFFFF"/>
                </a:highlight>
                <a:latin typeface="Courier New"/>
                <a:ea typeface="Courier New"/>
                <a:cs typeface="Courier New"/>
                <a:sym typeface="Courier New"/>
              </a:rPr>
              <a:t>Rated R (2009)</a:t>
            </a:r>
            <a:endParaRPr b="1">
              <a:solidFill>
                <a:srgbClr val="000000"/>
              </a:solidFill>
              <a:highlight>
                <a:srgbClr val="FFFFFF"/>
              </a:highlight>
              <a:latin typeface="Courier New"/>
              <a:ea typeface="Courier New"/>
              <a:cs typeface="Courier New"/>
              <a:sym typeface="Courier New"/>
            </a:endParaRPr>
          </a:p>
          <a:p>
            <a:pPr indent="0" lvl="0" marL="0" rtl="0">
              <a:spcBef>
                <a:spcPts val="0"/>
              </a:spcBef>
              <a:spcAft>
                <a:spcPts val="0"/>
              </a:spcAft>
              <a:buNone/>
            </a:pPr>
            <a:r>
              <a:rPr b="1" lang="en">
                <a:solidFill>
                  <a:srgbClr val="000000"/>
                </a:solidFill>
                <a:highlight>
                  <a:srgbClr val="FFFFFF"/>
                </a:highlight>
                <a:latin typeface="Courier New"/>
                <a:ea typeface="Courier New"/>
                <a:cs typeface="Courier New"/>
                <a:sym typeface="Courier New"/>
              </a:rPr>
              <a:t>Loud (2010)</a:t>
            </a:r>
            <a:endParaRPr b="1">
              <a:solidFill>
                <a:srgbClr val="000000"/>
              </a:solidFill>
              <a:highlight>
                <a:srgbClr val="FFFFFF"/>
              </a:highlight>
              <a:latin typeface="Courier New"/>
              <a:ea typeface="Courier New"/>
              <a:cs typeface="Courier New"/>
              <a:sym typeface="Courier New"/>
            </a:endParaRPr>
          </a:p>
          <a:p>
            <a:pPr indent="0" lvl="0" marL="0" rtl="0">
              <a:spcBef>
                <a:spcPts val="0"/>
              </a:spcBef>
              <a:spcAft>
                <a:spcPts val="0"/>
              </a:spcAft>
              <a:buNone/>
            </a:pPr>
            <a:r>
              <a:rPr b="1" lang="en">
                <a:solidFill>
                  <a:srgbClr val="000000"/>
                </a:solidFill>
                <a:highlight>
                  <a:srgbClr val="FFFFFF"/>
                </a:highlight>
                <a:latin typeface="Courier New"/>
                <a:ea typeface="Courier New"/>
                <a:cs typeface="Courier New"/>
                <a:sym typeface="Courier New"/>
              </a:rPr>
              <a:t>Talk That Talk (2011)</a:t>
            </a:r>
            <a:endParaRPr b="1">
              <a:solidFill>
                <a:srgbClr val="000000"/>
              </a:solidFill>
              <a:highlight>
                <a:srgbClr val="FFFFFF"/>
              </a:highlight>
              <a:latin typeface="Courier New"/>
              <a:ea typeface="Courier New"/>
              <a:cs typeface="Courier New"/>
              <a:sym typeface="Courier New"/>
            </a:endParaRPr>
          </a:p>
          <a:p>
            <a:pPr indent="0" lvl="0" marL="0" rtl="0">
              <a:spcBef>
                <a:spcPts val="0"/>
              </a:spcBef>
              <a:spcAft>
                <a:spcPts val="0"/>
              </a:spcAft>
              <a:buNone/>
            </a:pPr>
            <a:r>
              <a:rPr b="1" lang="en">
                <a:solidFill>
                  <a:srgbClr val="000000"/>
                </a:solidFill>
                <a:highlight>
                  <a:srgbClr val="FFFFFF"/>
                </a:highlight>
                <a:latin typeface="Courier New"/>
                <a:ea typeface="Courier New"/>
                <a:cs typeface="Courier New"/>
                <a:sym typeface="Courier New"/>
              </a:rPr>
              <a:t>Unapologetic (2012)</a:t>
            </a:r>
            <a:endParaRPr b="1">
              <a:solidFill>
                <a:srgbClr val="000000"/>
              </a:solidFill>
              <a:highlight>
                <a:srgbClr val="FFFFFF"/>
              </a:highlight>
              <a:latin typeface="Courier New"/>
              <a:ea typeface="Courier New"/>
              <a:cs typeface="Courier New"/>
              <a:sym typeface="Courier New"/>
            </a:endParaRPr>
          </a:p>
          <a:p>
            <a:pPr indent="0" lvl="0" marL="0" rtl="0">
              <a:spcBef>
                <a:spcPts val="0"/>
              </a:spcBef>
              <a:spcAft>
                <a:spcPts val="0"/>
              </a:spcAft>
              <a:buNone/>
            </a:pPr>
            <a:r>
              <a:rPr b="1" lang="en">
                <a:solidFill>
                  <a:srgbClr val="000000"/>
                </a:solidFill>
                <a:highlight>
                  <a:srgbClr val="FFFFFF"/>
                </a:highlight>
                <a:latin typeface="Courier New"/>
                <a:ea typeface="Courier New"/>
                <a:cs typeface="Courier New"/>
                <a:sym typeface="Courier New"/>
              </a:rPr>
              <a:t>Anti (2016) </a:t>
            </a:r>
            <a:endParaRPr b="1">
              <a:solidFill>
                <a:srgbClr val="000000"/>
              </a:solidFill>
              <a:highlight>
                <a:srgbClr val="FFFFFF"/>
              </a:highlight>
              <a:latin typeface="Courier New"/>
              <a:ea typeface="Courier New"/>
              <a:cs typeface="Courier New"/>
              <a:sym typeface="Courier New"/>
            </a:endParaRPr>
          </a:p>
          <a:p>
            <a:pPr indent="0" lvl="0" marL="0" rtl="0">
              <a:spcBef>
                <a:spcPts val="0"/>
              </a:spcBef>
              <a:spcAft>
                <a:spcPts val="0"/>
              </a:spcAft>
              <a:buNone/>
            </a:pPr>
            <a:r>
              <a:t/>
            </a:r>
            <a:endParaRPr b="1">
              <a:solidFill>
                <a:srgbClr val="000000"/>
              </a:solidFill>
              <a:highlight>
                <a:srgbClr val="FFFFFF"/>
              </a:highlight>
              <a:latin typeface="Courier New"/>
              <a:ea typeface="Courier New"/>
              <a:cs typeface="Courier New"/>
              <a:sym typeface="Courier New"/>
            </a:endParaRPr>
          </a:p>
          <a:p>
            <a:pPr indent="0" lvl="0" marL="0">
              <a:spcBef>
                <a:spcPts val="0"/>
              </a:spcBef>
              <a:spcAft>
                <a:spcPts val="1600"/>
              </a:spcAft>
              <a:buNone/>
            </a:pPr>
            <a:r>
              <a:t/>
            </a:r>
            <a:endParaRPr/>
          </a:p>
        </p:txBody>
      </p:sp>
      <p:pic>
        <p:nvPicPr>
          <p:cNvPr id="144" name="Shape 144"/>
          <p:cNvPicPr preferRelativeResize="0"/>
          <p:nvPr/>
        </p:nvPicPr>
        <p:blipFill>
          <a:blip r:embed="rId4">
            <a:alphaModFix/>
          </a:blip>
          <a:stretch>
            <a:fillRect/>
          </a:stretch>
        </p:blipFill>
        <p:spPr>
          <a:xfrm>
            <a:off x="5014700" y="305475"/>
            <a:ext cx="3942075" cy="3942075"/>
          </a:xfrm>
          <a:prstGeom prst="rect">
            <a:avLst/>
          </a:prstGeom>
          <a:noFill/>
          <a:ln>
            <a:noFill/>
          </a:ln>
        </p:spPr>
      </p:pic>
      <p:pic>
        <p:nvPicPr>
          <p:cNvPr id="145" name="Shape 145"/>
          <p:cNvPicPr preferRelativeResize="0"/>
          <p:nvPr/>
        </p:nvPicPr>
        <p:blipFill>
          <a:blip r:embed="rId5">
            <a:alphaModFix/>
          </a:blip>
          <a:stretch>
            <a:fillRect/>
          </a:stretch>
        </p:blipFill>
        <p:spPr>
          <a:xfrm>
            <a:off x="3078775" y="3342800"/>
            <a:ext cx="3390900" cy="1724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Shape 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4" name="Shape 6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5A6BD"/>
        </a:solidFill>
      </p:bgPr>
    </p:bg>
    <p:spTree>
      <p:nvGrpSpPr>
        <p:cNvPr id="68" name="Shape 68"/>
        <p:cNvGrpSpPr/>
        <p:nvPr/>
      </p:nvGrpSpPr>
      <p:grpSpPr>
        <a:xfrm>
          <a:off x="0" y="0"/>
          <a:ext cx="0" cy="0"/>
          <a:chOff x="0" y="0"/>
          <a:chExt cx="0" cy="0"/>
        </a:xfrm>
      </p:grpSpPr>
      <p:sp>
        <p:nvSpPr>
          <p:cNvPr id="69" name="Shape 69"/>
          <p:cNvSpPr txBox="1"/>
          <p:nvPr>
            <p:ph type="title"/>
          </p:nvPr>
        </p:nvSpPr>
        <p:spPr>
          <a:xfrm>
            <a:off x="62125" y="0"/>
            <a:ext cx="8770200" cy="447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i="1" lang="en">
                <a:latin typeface="Comic Sans MS"/>
                <a:ea typeface="Comic Sans MS"/>
                <a:cs typeface="Comic Sans MS"/>
                <a:sym typeface="Comic Sans MS"/>
              </a:rPr>
              <a:t>Jason Statham </a:t>
            </a:r>
            <a:endParaRPr b="1" i="1">
              <a:latin typeface="Comic Sans MS"/>
              <a:ea typeface="Comic Sans MS"/>
              <a:cs typeface="Comic Sans MS"/>
              <a:sym typeface="Comic Sans MS"/>
            </a:endParaRPr>
          </a:p>
        </p:txBody>
      </p:sp>
      <p:sp>
        <p:nvSpPr>
          <p:cNvPr id="70" name="Shape 70"/>
          <p:cNvSpPr txBox="1"/>
          <p:nvPr>
            <p:ph idx="1" type="body"/>
          </p:nvPr>
        </p:nvSpPr>
        <p:spPr>
          <a:xfrm>
            <a:off x="62125" y="447900"/>
            <a:ext cx="5959200" cy="4695600"/>
          </a:xfrm>
          <a:prstGeom prst="rect">
            <a:avLst/>
          </a:prstGeom>
          <a:solidFill>
            <a:srgbClr val="D5A6BD"/>
          </a:solidFill>
        </p:spPr>
        <p:txBody>
          <a:bodyPr anchorCtr="0" anchor="t" bIns="91425" lIns="91425" spcFirstLastPara="1" rIns="91425" wrap="square" tIns="91425">
            <a:noAutofit/>
          </a:bodyPr>
          <a:lstStyle/>
          <a:p>
            <a:pPr indent="0" lvl="0" marL="0">
              <a:spcBef>
                <a:spcPts val="0"/>
              </a:spcBef>
              <a:spcAft>
                <a:spcPts val="0"/>
              </a:spcAft>
              <a:buNone/>
            </a:pPr>
            <a:r>
              <a:rPr lang="en"/>
              <a:t>Jason Statham </a:t>
            </a:r>
            <a:r>
              <a:rPr lang="en" sz="1200">
                <a:latin typeface="Oswald"/>
                <a:ea typeface="Oswald"/>
                <a:cs typeface="Oswald"/>
                <a:sym typeface="Oswald"/>
              </a:rPr>
              <a:t>is an English actor, film producer, and former model. Typecast as the antihero, he is known for his action-thriler roles and portraying tough, irredeemable, and machiavellian characters. Throughout his fil career, Statham has regularly performed his own stage combat and stunts.</a:t>
            </a:r>
            <a:endParaRPr sz="1200">
              <a:solidFill>
                <a:srgbClr val="000000"/>
              </a:solidFill>
              <a:highlight>
                <a:srgbClr val="FFFFFF"/>
              </a:highlight>
              <a:latin typeface="Oswald"/>
              <a:ea typeface="Oswald"/>
              <a:cs typeface="Oswald"/>
              <a:sym typeface="Oswald"/>
            </a:endParaRPr>
          </a:p>
          <a:p>
            <a:pPr indent="0" lvl="0" marL="0" rtl="0">
              <a:spcBef>
                <a:spcPts val="1600"/>
              </a:spcBef>
              <a:spcAft>
                <a:spcPts val="0"/>
              </a:spcAft>
              <a:buNone/>
            </a:pPr>
            <a:r>
              <a:rPr lang="en"/>
              <a:t>About</a:t>
            </a:r>
            <a:br>
              <a:rPr lang="en"/>
            </a:br>
            <a:r>
              <a:rPr lang="en" sz="1200">
                <a:solidFill>
                  <a:srgbClr val="333333"/>
                </a:solidFill>
                <a:latin typeface="Oswald"/>
                <a:ea typeface="Oswald"/>
                <a:cs typeface="Oswald"/>
                <a:sym typeface="Oswald"/>
              </a:rPr>
              <a:t>Action film star who gained popularity from his roles in The Transporter film series and Snatch. Other action films he has starred in include War, Death Race, Furious 7, Spy and the Expendables films. </a:t>
            </a:r>
            <a:endParaRPr sz="1200">
              <a:solidFill>
                <a:srgbClr val="333333"/>
              </a:solidFill>
              <a:latin typeface="Oswald"/>
              <a:ea typeface="Oswald"/>
              <a:cs typeface="Oswald"/>
              <a:sym typeface="Oswald"/>
            </a:endParaRPr>
          </a:p>
          <a:p>
            <a:pPr indent="0" lvl="0" marL="0" rtl="0">
              <a:lnSpc>
                <a:spcPct val="110000"/>
              </a:lnSpc>
              <a:spcBef>
                <a:spcPts val="1600"/>
              </a:spcBef>
              <a:spcAft>
                <a:spcPts val="0"/>
              </a:spcAft>
              <a:buClr>
                <a:schemeClr val="dk1"/>
              </a:buClr>
              <a:buSzPts val="1100"/>
              <a:buFont typeface="Arial"/>
              <a:buNone/>
            </a:pPr>
            <a:r>
              <a:rPr lang="en" sz="1350">
                <a:solidFill>
                  <a:srgbClr val="666666"/>
                </a:solidFill>
                <a:latin typeface="Oswald"/>
                <a:ea typeface="Oswald"/>
                <a:cs typeface="Oswald"/>
                <a:sym typeface="Oswald"/>
              </a:rPr>
              <a:t>Before Fame</a:t>
            </a:r>
            <a:endParaRPr sz="1350">
              <a:solidFill>
                <a:srgbClr val="666666"/>
              </a:solidFill>
              <a:latin typeface="Oswald"/>
              <a:ea typeface="Oswald"/>
              <a:cs typeface="Oswald"/>
              <a:sym typeface="Oswald"/>
            </a:endParaRPr>
          </a:p>
          <a:p>
            <a:pPr indent="0" lvl="0" marL="0" rtl="0">
              <a:spcBef>
                <a:spcPts val="300"/>
              </a:spcBef>
              <a:spcAft>
                <a:spcPts val="0"/>
              </a:spcAft>
              <a:buNone/>
            </a:pPr>
            <a:r>
              <a:rPr lang="en" sz="1200">
                <a:solidFill>
                  <a:srgbClr val="333333"/>
                </a:solidFill>
                <a:latin typeface="Oswald"/>
                <a:ea typeface="Oswald"/>
                <a:cs typeface="Oswald"/>
                <a:sym typeface="Oswald"/>
              </a:rPr>
              <a:t>He was close childhood friends with famous football player and actor Vinnie Jones. He trained to become a professional diver and finished in 12th place at the 1992 World Championships. </a:t>
            </a:r>
            <a:endParaRPr sz="1200">
              <a:solidFill>
                <a:srgbClr val="333333"/>
              </a:solidFill>
              <a:latin typeface="Oswald"/>
              <a:ea typeface="Oswald"/>
              <a:cs typeface="Oswald"/>
              <a:sym typeface="Oswald"/>
            </a:endParaRPr>
          </a:p>
          <a:p>
            <a:pPr indent="0" lvl="0" marL="0" rtl="0">
              <a:lnSpc>
                <a:spcPct val="110000"/>
              </a:lnSpc>
              <a:spcBef>
                <a:spcPts val="1500"/>
              </a:spcBef>
              <a:spcAft>
                <a:spcPts val="0"/>
              </a:spcAft>
              <a:buNone/>
            </a:pPr>
            <a:r>
              <a:rPr lang="en" sz="1350">
                <a:solidFill>
                  <a:srgbClr val="666666"/>
                </a:solidFill>
                <a:latin typeface="Oswald"/>
                <a:ea typeface="Oswald"/>
                <a:cs typeface="Oswald"/>
                <a:sym typeface="Oswald"/>
              </a:rPr>
              <a:t>Family Life</a:t>
            </a:r>
            <a:endParaRPr sz="1350">
              <a:solidFill>
                <a:srgbClr val="666666"/>
              </a:solidFill>
              <a:latin typeface="Oswald"/>
              <a:ea typeface="Oswald"/>
              <a:cs typeface="Oswald"/>
              <a:sym typeface="Oswald"/>
            </a:endParaRPr>
          </a:p>
          <a:p>
            <a:pPr indent="0" lvl="0" marL="0" rtl="0">
              <a:spcBef>
                <a:spcPts val="300"/>
              </a:spcBef>
              <a:spcAft>
                <a:spcPts val="0"/>
              </a:spcAft>
              <a:buNone/>
            </a:pPr>
            <a:r>
              <a:rPr lang="en" sz="1200">
                <a:solidFill>
                  <a:srgbClr val="333333"/>
                </a:solidFill>
                <a:latin typeface="Oswald"/>
                <a:ea typeface="Oswald"/>
                <a:cs typeface="Oswald"/>
                <a:sym typeface="Oswald"/>
              </a:rPr>
              <a:t>He dated Kelly Brook from 1997 to 2004. He began dating Victoria's Secret model Rosie Huntington-Whiteley in April 2010 and they got engaged in 2016. He and Rosie welcomed a son named Jack in 2017. </a:t>
            </a:r>
            <a:endParaRPr sz="1200">
              <a:solidFill>
                <a:srgbClr val="333333"/>
              </a:solidFill>
              <a:latin typeface="Oswald"/>
              <a:ea typeface="Oswald"/>
              <a:cs typeface="Oswald"/>
              <a:sym typeface="Oswald"/>
            </a:endParaRPr>
          </a:p>
          <a:p>
            <a:pPr indent="0" lvl="0" marL="0" rtl="0">
              <a:lnSpc>
                <a:spcPct val="110000"/>
              </a:lnSpc>
              <a:spcBef>
                <a:spcPts val="1500"/>
              </a:spcBef>
              <a:spcAft>
                <a:spcPts val="0"/>
              </a:spcAft>
              <a:buNone/>
            </a:pPr>
            <a:r>
              <a:rPr lang="en" sz="1350">
                <a:solidFill>
                  <a:srgbClr val="666666"/>
                </a:solidFill>
                <a:latin typeface="Oswald"/>
                <a:ea typeface="Oswald"/>
                <a:cs typeface="Oswald"/>
                <a:sym typeface="Oswald"/>
              </a:rPr>
              <a:t>Associated With</a:t>
            </a:r>
            <a:endParaRPr sz="1350">
              <a:solidFill>
                <a:srgbClr val="666666"/>
              </a:solidFill>
              <a:latin typeface="Oswald"/>
              <a:ea typeface="Oswald"/>
              <a:cs typeface="Oswald"/>
              <a:sym typeface="Oswald"/>
            </a:endParaRPr>
          </a:p>
          <a:p>
            <a:pPr indent="0" lvl="0" marL="0" rtl="0">
              <a:spcBef>
                <a:spcPts val="300"/>
              </a:spcBef>
              <a:spcAft>
                <a:spcPts val="0"/>
              </a:spcAft>
              <a:buNone/>
            </a:pPr>
            <a:r>
              <a:rPr lang="en" sz="1200">
                <a:solidFill>
                  <a:srgbClr val="333333"/>
                </a:solidFill>
                <a:latin typeface="Oswald"/>
                <a:ea typeface="Oswald"/>
                <a:cs typeface="Oswald"/>
                <a:sym typeface="Oswald"/>
              </a:rPr>
              <a:t>He starred in the popular action film The Expendables and its sequel with fellow action star Syilvester Stallone.  </a:t>
            </a:r>
            <a:endParaRPr sz="1200">
              <a:solidFill>
                <a:srgbClr val="333333"/>
              </a:solidFill>
              <a:latin typeface="Oswald"/>
              <a:ea typeface="Oswald"/>
              <a:cs typeface="Oswald"/>
              <a:sym typeface="Oswald"/>
            </a:endParaRPr>
          </a:p>
          <a:p>
            <a:pPr indent="0" lvl="0" marL="0" rtl="0">
              <a:spcBef>
                <a:spcPts val="800"/>
              </a:spcBef>
              <a:spcAft>
                <a:spcPts val="0"/>
              </a:spcAft>
              <a:buNone/>
            </a:pPr>
            <a:r>
              <a:t/>
            </a:r>
            <a:endParaRPr sz="1200">
              <a:solidFill>
                <a:srgbClr val="333333"/>
              </a:solidFill>
            </a:endParaRPr>
          </a:p>
          <a:p>
            <a:pPr indent="0" lvl="0" marL="0" rtl="0">
              <a:spcBef>
                <a:spcPts val="800"/>
              </a:spcBef>
              <a:spcAft>
                <a:spcPts val="0"/>
              </a:spcAft>
              <a:buClr>
                <a:schemeClr val="dk1"/>
              </a:buClr>
              <a:buSzPts val="1100"/>
              <a:buFont typeface="Arial"/>
              <a:buNone/>
            </a:pPr>
            <a:r>
              <a:t/>
            </a:r>
            <a:endParaRPr sz="1200">
              <a:solidFill>
                <a:srgbClr val="333333"/>
              </a:solidFill>
            </a:endParaRPr>
          </a:p>
          <a:p>
            <a:pPr indent="0" lvl="0" marL="0" rtl="0">
              <a:spcBef>
                <a:spcPts val="800"/>
              </a:spcBef>
              <a:spcAft>
                <a:spcPts val="0"/>
              </a:spcAft>
              <a:buNone/>
            </a:pPr>
            <a:r>
              <a:t/>
            </a:r>
            <a:endParaRPr sz="1200">
              <a:solidFill>
                <a:srgbClr val="333333"/>
              </a:solidFill>
            </a:endParaRPr>
          </a:p>
          <a:p>
            <a:pPr indent="0" lvl="0" marL="0">
              <a:spcBef>
                <a:spcPts val="1600"/>
              </a:spcBef>
              <a:spcAft>
                <a:spcPts val="1600"/>
              </a:spcAft>
              <a:buNone/>
            </a:pPr>
            <a:r>
              <a:t/>
            </a:r>
            <a:endParaRPr sz="1200">
              <a:solidFill>
                <a:srgbClr val="222222"/>
              </a:solidFill>
              <a:highlight>
                <a:srgbClr val="FFFFFF"/>
              </a:highlight>
              <a:latin typeface="Merriweather"/>
              <a:ea typeface="Merriweather"/>
              <a:cs typeface="Merriweather"/>
              <a:sym typeface="Merriweather"/>
            </a:endParaRPr>
          </a:p>
        </p:txBody>
      </p:sp>
      <p:sp>
        <p:nvSpPr>
          <p:cNvPr id="71" name="Shape 71"/>
          <p:cNvSpPr txBox="1"/>
          <p:nvPr/>
        </p:nvSpPr>
        <p:spPr>
          <a:xfrm>
            <a:off x="6087100" y="106950"/>
            <a:ext cx="3057000" cy="4999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pic>
        <p:nvPicPr>
          <p:cNvPr id="72" name="Shape 72"/>
          <p:cNvPicPr preferRelativeResize="0"/>
          <p:nvPr/>
        </p:nvPicPr>
        <p:blipFill>
          <a:blip r:embed="rId3">
            <a:alphaModFix/>
          </a:blip>
          <a:stretch>
            <a:fillRect/>
          </a:stretch>
        </p:blipFill>
        <p:spPr>
          <a:xfrm>
            <a:off x="6565025" y="106950"/>
            <a:ext cx="2513299" cy="1417050"/>
          </a:xfrm>
          <a:prstGeom prst="rect">
            <a:avLst/>
          </a:prstGeom>
          <a:noFill/>
          <a:ln>
            <a:noFill/>
          </a:ln>
        </p:spPr>
      </p:pic>
      <p:pic>
        <p:nvPicPr>
          <p:cNvPr id="73" name="Shape 73"/>
          <p:cNvPicPr preferRelativeResize="0"/>
          <p:nvPr/>
        </p:nvPicPr>
        <p:blipFill>
          <a:blip r:embed="rId4">
            <a:alphaModFix/>
          </a:blip>
          <a:stretch>
            <a:fillRect/>
          </a:stretch>
        </p:blipFill>
        <p:spPr>
          <a:xfrm>
            <a:off x="6351075" y="1737300"/>
            <a:ext cx="1803650" cy="1271575"/>
          </a:xfrm>
          <a:prstGeom prst="rect">
            <a:avLst/>
          </a:prstGeom>
          <a:noFill/>
          <a:ln>
            <a:noFill/>
          </a:ln>
        </p:spPr>
      </p:pic>
      <p:pic>
        <p:nvPicPr>
          <p:cNvPr id="74" name="Shape 74"/>
          <p:cNvPicPr preferRelativeResize="0"/>
          <p:nvPr/>
        </p:nvPicPr>
        <p:blipFill>
          <a:blip r:embed="rId5">
            <a:alphaModFix/>
          </a:blip>
          <a:stretch>
            <a:fillRect/>
          </a:stretch>
        </p:blipFill>
        <p:spPr>
          <a:xfrm>
            <a:off x="6142552" y="3097400"/>
            <a:ext cx="2817998" cy="1884575"/>
          </a:xfrm>
          <a:prstGeom prst="rect">
            <a:avLst/>
          </a:prstGeom>
          <a:noFill/>
          <a:ln>
            <a:noFill/>
          </a:ln>
        </p:spPr>
      </p:pic>
      <p:sp>
        <p:nvSpPr>
          <p:cNvPr id="75" name="Shape 75"/>
          <p:cNvSpPr txBox="1"/>
          <p:nvPr/>
        </p:nvSpPr>
        <p:spPr>
          <a:xfrm>
            <a:off x="7459575" y="793200"/>
            <a:ext cx="5133600" cy="598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5A6BD"/>
        </a:solidFill>
      </p:bgPr>
    </p:bg>
    <p:spTree>
      <p:nvGrpSpPr>
        <p:cNvPr id="79" name="Shape 79"/>
        <p:cNvGrpSpPr/>
        <p:nvPr/>
      </p:nvGrpSpPr>
      <p:grpSpPr>
        <a:xfrm>
          <a:off x="0" y="0"/>
          <a:ext cx="0" cy="0"/>
          <a:chOff x="0" y="0"/>
          <a:chExt cx="0" cy="0"/>
        </a:xfrm>
      </p:grpSpPr>
      <p:sp>
        <p:nvSpPr>
          <p:cNvPr id="80" name="Shape 80"/>
          <p:cNvSpPr txBox="1"/>
          <p:nvPr>
            <p:ph type="title"/>
          </p:nvPr>
        </p:nvSpPr>
        <p:spPr>
          <a:xfrm>
            <a:off x="62375" y="115850"/>
            <a:ext cx="2727000" cy="962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latin typeface="Comic Sans MS"/>
                <a:ea typeface="Comic Sans MS"/>
                <a:cs typeface="Comic Sans MS"/>
                <a:sym typeface="Comic Sans MS"/>
              </a:rPr>
              <a:t>Jason in movies</a:t>
            </a:r>
            <a:endParaRPr>
              <a:latin typeface="Comic Sans MS"/>
              <a:ea typeface="Comic Sans MS"/>
              <a:cs typeface="Comic Sans MS"/>
              <a:sym typeface="Comic Sans MS"/>
            </a:endParaRPr>
          </a:p>
        </p:txBody>
      </p:sp>
      <p:pic>
        <p:nvPicPr>
          <p:cNvPr id="81" name="Shape 81"/>
          <p:cNvPicPr preferRelativeResize="0"/>
          <p:nvPr/>
        </p:nvPicPr>
        <p:blipFill>
          <a:blip r:embed="rId3">
            <a:alphaModFix/>
          </a:blip>
          <a:stretch>
            <a:fillRect/>
          </a:stretch>
        </p:blipFill>
        <p:spPr>
          <a:xfrm>
            <a:off x="178250" y="1122800"/>
            <a:ext cx="1541825" cy="2221550"/>
          </a:xfrm>
          <a:prstGeom prst="rect">
            <a:avLst/>
          </a:prstGeom>
          <a:noFill/>
          <a:ln>
            <a:noFill/>
          </a:ln>
        </p:spPr>
      </p:pic>
      <p:pic>
        <p:nvPicPr>
          <p:cNvPr id="82" name="Shape 82"/>
          <p:cNvPicPr preferRelativeResize="0"/>
          <p:nvPr/>
        </p:nvPicPr>
        <p:blipFill>
          <a:blip r:embed="rId4">
            <a:alphaModFix/>
          </a:blip>
          <a:stretch>
            <a:fillRect/>
          </a:stretch>
        </p:blipFill>
        <p:spPr>
          <a:xfrm>
            <a:off x="2142513" y="703950"/>
            <a:ext cx="1508664" cy="2221550"/>
          </a:xfrm>
          <a:prstGeom prst="rect">
            <a:avLst/>
          </a:prstGeom>
          <a:noFill/>
          <a:ln>
            <a:noFill/>
          </a:ln>
        </p:spPr>
      </p:pic>
      <p:pic>
        <p:nvPicPr>
          <p:cNvPr id="83" name="Shape 83"/>
          <p:cNvPicPr preferRelativeResize="0"/>
          <p:nvPr/>
        </p:nvPicPr>
        <p:blipFill>
          <a:blip r:embed="rId5">
            <a:alphaModFix/>
          </a:blip>
          <a:stretch>
            <a:fillRect/>
          </a:stretch>
        </p:blipFill>
        <p:spPr>
          <a:xfrm>
            <a:off x="3886450" y="169188"/>
            <a:ext cx="1508675" cy="2221565"/>
          </a:xfrm>
          <a:prstGeom prst="rect">
            <a:avLst/>
          </a:prstGeom>
          <a:noFill/>
          <a:ln>
            <a:noFill/>
          </a:ln>
        </p:spPr>
      </p:pic>
      <p:sp>
        <p:nvSpPr>
          <p:cNvPr id="84" name="Shape 84"/>
          <p:cNvSpPr txBox="1"/>
          <p:nvPr/>
        </p:nvSpPr>
        <p:spPr>
          <a:xfrm>
            <a:off x="5677125" y="347575"/>
            <a:ext cx="3119400" cy="46077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600"/>
              </a:spcBef>
              <a:spcAft>
                <a:spcPts val="0"/>
              </a:spcAft>
              <a:buClr>
                <a:schemeClr val="dk1"/>
              </a:buClr>
              <a:buSzPts val="1100"/>
              <a:buFont typeface="Arial"/>
              <a:buNone/>
            </a:pPr>
            <a:r>
              <a:rPr lang="en" sz="1050">
                <a:solidFill>
                  <a:srgbClr val="222222"/>
                </a:solidFill>
                <a:latin typeface="Comic Sans MS"/>
                <a:ea typeface="Comic Sans MS"/>
                <a:cs typeface="Comic Sans MS"/>
                <a:sym typeface="Comic Sans MS"/>
              </a:rPr>
              <a:t>Statham was offered more film roles, and in 2002 he was cast as the lead role of driver Frank Martin in the action movie </a:t>
            </a:r>
            <a:r>
              <a:rPr i="1" lang="en" sz="1050">
                <a:solidFill>
                  <a:srgbClr val="222222"/>
                </a:solidFill>
                <a:latin typeface="Comic Sans MS"/>
                <a:ea typeface="Comic Sans MS"/>
                <a:cs typeface="Comic Sans MS"/>
                <a:sym typeface="Comic Sans MS"/>
              </a:rPr>
              <a:t>The Transporter</a:t>
            </a:r>
            <a:r>
              <a:rPr lang="en" sz="1050">
                <a:solidFill>
                  <a:srgbClr val="222222"/>
                </a:solidFill>
                <a:latin typeface="Comic Sans MS"/>
                <a:ea typeface="Comic Sans MS"/>
                <a:cs typeface="Comic Sans MS"/>
                <a:sym typeface="Comic Sans MS"/>
              </a:rPr>
              <a:t>, in which he was responsible for his own stunts (Statham has made this choice for all of his films). He has studied Wing Chun kung fu, karate, and kickboxing. The film spawned two sequels, </a:t>
            </a:r>
            <a:r>
              <a:rPr i="1" lang="en" sz="1050">
                <a:solidFill>
                  <a:srgbClr val="222222"/>
                </a:solidFill>
                <a:latin typeface="Comic Sans MS"/>
                <a:ea typeface="Comic Sans MS"/>
                <a:cs typeface="Comic Sans MS"/>
                <a:sym typeface="Comic Sans MS"/>
              </a:rPr>
              <a:t>Transporter 2</a:t>
            </a:r>
            <a:r>
              <a:rPr lang="en" sz="1050">
                <a:solidFill>
                  <a:srgbClr val="222222"/>
                </a:solidFill>
                <a:latin typeface="Comic Sans MS"/>
                <a:ea typeface="Comic Sans MS"/>
                <a:cs typeface="Comic Sans MS"/>
                <a:sym typeface="Comic Sans MS"/>
              </a:rPr>
              <a:t> (2005) and </a:t>
            </a:r>
            <a:r>
              <a:rPr i="1" lang="en" sz="1050">
                <a:solidFill>
                  <a:srgbClr val="222222"/>
                </a:solidFill>
                <a:latin typeface="Comic Sans MS"/>
                <a:ea typeface="Comic Sans MS"/>
                <a:cs typeface="Comic Sans MS"/>
                <a:sym typeface="Comic Sans MS"/>
              </a:rPr>
              <a:t>Transporter 3</a:t>
            </a:r>
            <a:r>
              <a:rPr lang="en" sz="1050">
                <a:solidFill>
                  <a:srgbClr val="222222"/>
                </a:solidFill>
                <a:latin typeface="Comic Sans MS"/>
                <a:ea typeface="Comic Sans MS"/>
                <a:cs typeface="Comic Sans MS"/>
                <a:sym typeface="Comic Sans MS"/>
              </a:rPr>
              <a:t> (2008). He also played supporting roles in </a:t>
            </a:r>
            <a:r>
              <a:rPr i="1" lang="en" sz="1050">
                <a:solidFill>
                  <a:srgbClr val="222222"/>
                </a:solidFill>
                <a:latin typeface="Comic Sans MS"/>
                <a:ea typeface="Comic Sans MS"/>
                <a:cs typeface="Comic Sans MS"/>
                <a:sym typeface="Comic Sans MS"/>
              </a:rPr>
              <a:t>Mean machine</a:t>
            </a:r>
            <a:r>
              <a:rPr lang="en" sz="1050">
                <a:solidFill>
                  <a:srgbClr val="222222"/>
                </a:solidFill>
                <a:latin typeface="Comic Sans MS"/>
                <a:ea typeface="Comic Sans MS"/>
                <a:cs typeface="Comic Sans MS"/>
                <a:sym typeface="Comic Sans MS"/>
              </a:rPr>
              <a:t> (2002), </a:t>
            </a:r>
            <a:r>
              <a:rPr i="1" lang="en" sz="1050">
                <a:solidFill>
                  <a:srgbClr val="222222"/>
                </a:solidFill>
                <a:latin typeface="Comic Sans MS"/>
                <a:ea typeface="Comic Sans MS"/>
                <a:cs typeface="Comic Sans MS"/>
                <a:sym typeface="Comic Sans MS"/>
              </a:rPr>
              <a:t>The Italian Job</a:t>
            </a:r>
            <a:r>
              <a:rPr lang="en" sz="1050">
                <a:solidFill>
                  <a:srgbClr val="222222"/>
                </a:solidFill>
                <a:latin typeface="Comic Sans MS"/>
                <a:ea typeface="Comic Sans MS"/>
                <a:cs typeface="Comic Sans MS"/>
                <a:sym typeface="Comic Sans MS"/>
              </a:rPr>
              <a:t> (2003), and </a:t>
            </a:r>
            <a:r>
              <a:rPr i="1" lang="en" sz="1050">
                <a:solidFill>
                  <a:srgbClr val="222222"/>
                </a:solidFill>
                <a:latin typeface="Comic Sans MS"/>
                <a:ea typeface="Comic Sans MS"/>
                <a:cs typeface="Comic Sans MS"/>
                <a:sym typeface="Comic Sans MS"/>
              </a:rPr>
              <a:t>Cellular</a:t>
            </a:r>
            <a:r>
              <a:rPr lang="en" sz="1050">
                <a:solidFill>
                  <a:srgbClr val="222222"/>
                </a:solidFill>
                <a:latin typeface="Comic Sans MS"/>
                <a:ea typeface="Comic Sans MS"/>
                <a:cs typeface="Comic Sans MS"/>
                <a:sym typeface="Comic Sans MS"/>
              </a:rPr>
              <a:t> (2004) in which he played the lead villain.</a:t>
            </a:r>
            <a:endParaRPr sz="1050">
              <a:solidFill>
                <a:srgbClr val="222222"/>
              </a:solidFill>
              <a:latin typeface="Comic Sans MS"/>
              <a:ea typeface="Comic Sans MS"/>
              <a:cs typeface="Comic Sans MS"/>
              <a:sym typeface="Comic Sans MS"/>
            </a:endParaRPr>
          </a:p>
          <a:p>
            <a:pPr indent="0" lvl="0" marL="0" rtl="0">
              <a:lnSpc>
                <a:spcPct val="115000"/>
              </a:lnSpc>
              <a:spcBef>
                <a:spcPts val="600"/>
              </a:spcBef>
              <a:spcAft>
                <a:spcPts val="0"/>
              </a:spcAft>
              <a:buNone/>
            </a:pPr>
            <a:r>
              <a:rPr lang="en" sz="1050">
                <a:solidFill>
                  <a:srgbClr val="222222"/>
                </a:solidFill>
                <a:latin typeface="Comic Sans MS"/>
                <a:ea typeface="Comic Sans MS"/>
                <a:cs typeface="Comic Sans MS"/>
                <a:sym typeface="Comic Sans MS"/>
              </a:rPr>
              <a:t>In 2005, Statham was once again cast by Ritchie to star in his new project, </a:t>
            </a:r>
            <a:r>
              <a:rPr i="1" lang="en" sz="1050">
                <a:solidFill>
                  <a:srgbClr val="222222"/>
                </a:solidFill>
                <a:latin typeface="Comic Sans MS"/>
                <a:ea typeface="Comic Sans MS"/>
                <a:cs typeface="Comic Sans MS"/>
                <a:sym typeface="Comic Sans MS"/>
              </a:rPr>
              <a:t>Revolver</a:t>
            </a:r>
            <a:r>
              <a:rPr lang="en" sz="1050">
                <a:solidFill>
                  <a:srgbClr val="222222"/>
                </a:solidFill>
                <a:latin typeface="Comic Sans MS"/>
                <a:ea typeface="Comic Sans MS"/>
                <a:cs typeface="Comic Sans MS"/>
                <a:sym typeface="Comic Sans MS"/>
              </a:rPr>
              <a:t>, which was a critical and box office failure. He played a dramatic role in the independent film London in 2006. That same year he played the lead role in the action film </a:t>
            </a:r>
            <a:r>
              <a:rPr i="1" lang="en" sz="1050">
                <a:solidFill>
                  <a:srgbClr val="222222"/>
                </a:solidFill>
                <a:latin typeface="Comic Sans MS"/>
                <a:ea typeface="Comic Sans MS"/>
                <a:cs typeface="Comic Sans MS"/>
                <a:sym typeface="Comic Sans MS"/>
              </a:rPr>
              <a:t>Crank</a:t>
            </a:r>
            <a:r>
              <a:rPr lang="en" sz="1050">
                <a:solidFill>
                  <a:srgbClr val="222222"/>
                </a:solidFill>
                <a:latin typeface="Comic Sans MS"/>
                <a:ea typeface="Comic Sans MS"/>
                <a:cs typeface="Comic Sans MS"/>
                <a:sym typeface="Comic Sans MS"/>
              </a:rPr>
              <a:t>. Statham was asked to promote Crank during the 2006 San Diego Comic con convention.</a:t>
            </a:r>
            <a:endParaRPr sz="1050">
              <a:solidFill>
                <a:srgbClr val="222222"/>
              </a:solidFill>
              <a:latin typeface="Comic Sans MS"/>
              <a:ea typeface="Comic Sans MS"/>
              <a:cs typeface="Comic Sans MS"/>
              <a:sym typeface="Comic Sans MS"/>
            </a:endParaRPr>
          </a:p>
          <a:p>
            <a:pPr indent="0" lvl="0" marL="0" rtl="0">
              <a:lnSpc>
                <a:spcPct val="115000"/>
              </a:lnSpc>
              <a:spcBef>
                <a:spcPts val="600"/>
              </a:spcBef>
              <a:spcAft>
                <a:spcPts val="0"/>
              </a:spcAft>
              <a:buClr>
                <a:schemeClr val="dk1"/>
              </a:buClr>
              <a:buSzPts val="1100"/>
              <a:buFont typeface="Arial"/>
              <a:buNone/>
            </a:pPr>
            <a:r>
              <a:t/>
            </a:r>
            <a:endParaRPr sz="1050">
              <a:solidFill>
                <a:srgbClr val="222222"/>
              </a:solidFill>
              <a:uFill>
                <a:noFill/>
              </a:uFill>
              <a:hlinkClick r:id="rId6"/>
            </a:endParaRPr>
          </a:p>
          <a:p>
            <a:pPr indent="0" lvl="0" marL="0" rtl="0">
              <a:lnSpc>
                <a:spcPct val="115000"/>
              </a:lnSpc>
              <a:spcBef>
                <a:spcPts val="600"/>
              </a:spcBef>
              <a:spcAft>
                <a:spcPts val="0"/>
              </a:spcAft>
              <a:buClr>
                <a:schemeClr val="dk1"/>
              </a:buClr>
              <a:buSzPts val="1100"/>
              <a:buFont typeface="Arial"/>
              <a:buNone/>
            </a:pPr>
            <a:r>
              <a:t/>
            </a:r>
            <a:endParaRPr sz="1050">
              <a:solidFill>
                <a:srgbClr val="222222"/>
              </a:solidFill>
            </a:endParaRPr>
          </a:p>
          <a:p>
            <a:pPr indent="0" lvl="0" marL="0">
              <a:spcBef>
                <a:spcPts val="600"/>
              </a:spcBef>
              <a:spcAft>
                <a:spcPts val="0"/>
              </a:spcAft>
              <a:buNone/>
            </a:pPr>
            <a:r>
              <a:t/>
            </a:r>
            <a:endParaRPr/>
          </a:p>
        </p:txBody>
      </p:sp>
      <p:pic>
        <p:nvPicPr>
          <p:cNvPr id="85" name="Shape 85"/>
          <p:cNvPicPr preferRelativeResize="0"/>
          <p:nvPr/>
        </p:nvPicPr>
        <p:blipFill>
          <a:blip r:embed="rId7">
            <a:alphaModFix/>
          </a:blip>
          <a:stretch>
            <a:fillRect/>
          </a:stretch>
        </p:blipFill>
        <p:spPr>
          <a:xfrm>
            <a:off x="0" y="3662800"/>
            <a:ext cx="1968102" cy="1348150"/>
          </a:xfrm>
          <a:prstGeom prst="rect">
            <a:avLst/>
          </a:prstGeom>
          <a:noFill/>
          <a:ln>
            <a:noFill/>
          </a:ln>
        </p:spPr>
      </p:pic>
      <p:pic>
        <p:nvPicPr>
          <p:cNvPr id="86" name="Shape 86"/>
          <p:cNvPicPr preferRelativeResize="0"/>
          <p:nvPr/>
        </p:nvPicPr>
        <p:blipFill>
          <a:blip r:embed="rId8">
            <a:alphaModFix/>
          </a:blip>
          <a:stretch>
            <a:fillRect/>
          </a:stretch>
        </p:blipFill>
        <p:spPr>
          <a:xfrm>
            <a:off x="3998750" y="2618831"/>
            <a:ext cx="1508675" cy="233644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Shape 9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2" name="Shape 9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8" name="Shape 9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445025"/>
            <a:ext cx="8520600" cy="572700"/>
          </a:xfrm>
          <a:prstGeom prst="rect">
            <a:avLst/>
          </a:prstGeom>
          <a:solidFill>
            <a:srgbClr val="3D85C6"/>
          </a:solidFill>
        </p:spPr>
        <p:txBody>
          <a:bodyPr anchorCtr="0" anchor="t" bIns="91425" lIns="91425" spcFirstLastPara="1" rIns="91425" wrap="square" tIns="91425">
            <a:noAutofit/>
          </a:bodyPr>
          <a:lstStyle/>
          <a:p>
            <a:pPr indent="0" lvl="0" marL="0" algn="ctr">
              <a:spcBef>
                <a:spcPts val="0"/>
              </a:spcBef>
              <a:spcAft>
                <a:spcPts val="0"/>
              </a:spcAft>
              <a:buNone/>
            </a:pPr>
            <a:r>
              <a:rPr lang="en" sz="3000">
                <a:latin typeface="Comic Sans MS"/>
                <a:ea typeface="Comic Sans MS"/>
                <a:cs typeface="Comic Sans MS"/>
                <a:sym typeface="Comic Sans MS"/>
              </a:rPr>
              <a:t>►</a:t>
            </a:r>
            <a:r>
              <a:rPr lang="en" sz="3000">
                <a:latin typeface="Comic Sans MS"/>
                <a:ea typeface="Comic Sans MS"/>
                <a:cs typeface="Comic Sans MS"/>
                <a:sym typeface="Comic Sans MS"/>
              </a:rPr>
              <a:t>Eminem◄</a:t>
            </a:r>
            <a:endParaRPr sz="3000">
              <a:latin typeface="Comic Sans MS"/>
              <a:ea typeface="Comic Sans MS"/>
              <a:cs typeface="Comic Sans MS"/>
              <a:sym typeface="Comic Sans MS"/>
            </a:endParaRPr>
          </a:p>
        </p:txBody>
      </p:sp>
      <p:sp>
        <p:nvSpPr>
          <p:cNvPr id="104" name="Shape 104"/>
          <p:cNvSpPr txBox="1"/>
          <p:nvPr>
            <p:ph idx="1" type="body"/>
          </p:nvPr>
        </p:nvSpPr>
        <p:spPr>
          <a:xfrm>
            <a:off x="311700" y="1017725"/>
            <a:ext cx="8520600" cy="3934200"/>
          </a:xfrm>
          <a:prstGeom prst="rect">
            <a:avLst/>
          </a:prstGeom>
          <a:gradFill>
            <a:gsLst>
              <a:gs pos="0">
                <a:srgbClr val="D4E5F5"/>
              </a:gs>
              <a:gs pos="100000">
                <a:srgbClr val="70A4D5"/>
              </a:gs>
            </a:gsLst>
            <a:path path="circle">
              <a:fillToRect b="50%" l="50%" r="50%" t="50%"/>
            </a:path>
            <a:tileRect/>
          </a:gradFill>
        </p:spPr>
        <p:txBody>
          <a:bodyPr anchorCtr="0" anchor="t" bIns="91425" lIns="91425" spcFirstLastPara="1" rIns="91425" wrap="square" tIns="91425">
            <a:noAutofit/>
          </a:bodyPr>
          <a:lstStyle/>
          <a:p>
            <a:pPr indent="0" lvl="0" marL="0">
              <a:spcBef>
                <a:spcPts val="0"/>
              </a:spcBef>
              <a:spcAft>
                <a:spcPts val="0"/>
              </a:spcAft>
              <a:buNone/>
            </a:pPr>
            <a:r>
              <a:rPr b="1" lang="en" sz="1400">
                <a:solidFill>
                  <a:schemeClr val="dk1"/>
                </a:solidFill>
                <a:latin typeface="Comic Sans MS"/>
                <a:ea typeface="Comic Sans MS"/>
                <a:cs typeface="Comic Sans MS"/>
                <a:sym typeface="Comic Sans MS"/>
              </a:rPr>
              <a:t>►Marshall Bruce Mathers III</a:t>
            </a:r>
            <a:r>
              <a:rPr lang="en" sz="1400">
                <a:solidFill>
                  <a:schemeClr val="dk1"/>
                </a:solidFill>
                <a:latin typeface="Comic Sans MS"/>
                <a:ea typeface="Comic Sans MS"/>
                <a:cs typeface="Comic Sans MS"/>
                <a:sym typeface="Comic Sans MS"/>
              </a:rPr>
              <a:t>-Was born on October 17,1972,known professionally as </a:t>
            </a:r>
            <a:r>
              <a:rPr b="1" lang="en" sz="1400">
                <a:solidFill>
                  <a:schemeClr val="dk1"/>
                </a:solidFill>
                <a:latin typeface="Comic Sans MS"/>
                <a:ea typeface="Comic Sans MS"/>
                <a:cs typeface="Comic Sans MS"/>
                <a:sym typeface="Comic Sans MS"/>
              </a:rPr>
              <a:t>Eminem.</a:t>
            </a:r>
            <a:r>
              <a:rPr lang="en" sz="1400">
                <a:solidFill>
                  <a:schemeClr val="dk1"/>
                </a:solidFill>
                <a:latin typeface="Comic Sans MS"/>
                <a:ea typeface="Comic Sans MS"/>
                <a:cs typeface="Comic Sans MS"/>
                <a:sym typeface="Comic Sans MS"/>
              </a:rPr>
              <a:t>He is an American rapper, songwriter, record producer and actor.Today he is one of the most famous rappers and singers,his story starts here…</a:t>
            </a:r>
            <a:endParaRPr sz="1400">
              <a:solidFill>
                <a:schemeClr val="dk1"/>
              </a:solidFill>
              <a:latin typeface="Comic Sans MS"/>
              <a:ea typeface="Comic Sans MS"/>
              <a:cs typeface="Comic Sans MS"/>
              <a:sym typeface="Comic Sans MS"/>
            </a:endParaRPr>
          </a:p>
          <a:p>
            <a:pPr indent="0" lvl="0" marL="0" algn="just">
              <a:spcBef>
                <a:spcPts val="1600"/>
              </a:spcBef>
              <a:spcAft>
                <a:spcPts val="1600"/>
              </a:spcAft>
              <a:buNone/>
            </a:pPr>
            <a:r>
              <a:rPr lang="en" sz="1400">
                <a:solidFill>
                  <a:schemeClr val="dk1"/>
                </a:solidFill>
                <a:latin typeface="Comic Sans MS"/>
                <a:ea typeface="Comic Sans MS"/>
                <a:cs typeface="Comic Sans MS"/>
                <a:sym typeface="Comic Sans MS"/>
              </a:rPr>
              <a:t>►Like i sad,he was born on october 17,1972,A poor single mother raised him as his only son, since the father left the family before Eminem's second birthday and he never contacted. To his 12 years, Marshall and his mother have changed several cities in the state of Missouri before they settled in the suburbs of Detroit.With 14 years of Eminem began to rap with high school friends Mike Ruby and with his cooperation so the name Eminem, later changed its name to Soul Intent and around 1995 they released their first single - F****n Backstabber .Eminem is the first time made a criminal offense as a 20-year-old when he was arrested for participating in a shootout with a gun for paintball.Eminem was not delinquent buthe spent a lot of time with his high school friends and he got into all kinds of troubles. 				</a:t>
            </a:r>
            <a:endParaRPr sz="1400">
              <a:solidFill>
                <a:schemeClr val="dk1"/>
              </a:solidFill>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4E5F5"/>
            </a:gs>
            <a:gs pos="100000">
              <a:srgbClr val="70A4D5"/>
            </a:gs>
          </a:gsLst>
          <a:path path="circle">
            <a:fillToRect b="50%" l="50%" r="50%" t="50%"/>
          </a:path>
          <a:tileRect/>
        </a:gradFill>
      </p:bgPr>
    </p:bg>
    <p:spTree>
      <p:nvGrpSpPr>
        <p:cNvPr id="108" name="Shape 108"/>
        <p:cNvGrpSpPr/>
        <p:nvPr/>
      </p:nvGrpSpPr>
      <p:grpSpPr>
        <a:xfrm>
          <a:off x="0" y="0"/>
          <a:ext cx="0" cy="0"/>
          <a:chOff x="0" y="0"/>
          <a:chExt cx="0" cy="0"/>
        </a:xfrm>
      </p:grpSpPr>
      <p:sp>
        <p:nvSpPr>
          <p:cNvPr id="109" name="Shape 109"/>
          <p:cNvSpPr txBox="1"/>
          <p:nvPr>
            <p:ph type="title"/>
          </p:nvPr>
        </p:nvSpPr>
        <p:spPr>
          <a:xfrm>
            <a:off x="311700" y="189075"/>
            <a:ext cx="3207000" cy="755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latin typeface="Comic Sans MS"/>
                <a:ea typeface="Comic Sans MS"/>
                <a:cs typeface="Comic Sans MS"/>
                <a:sym typeface="Comic Sans MS"/>
              </a:rPr>
              <a:t>►Acting in movies◄</a:t>
            </a:r>
            <a:endParaRPr b="1">
              <a:latin typeface="Comic Sans MS"/>
              <a:ea typeface="Comic Sans MS"/>
              <a:cs typeface="Comic Sans MS"/>
              <a:sym typeface="Comic Sans MS"/>
            </a:endParaRPr>
          </a:p>
        </p:txBody>
      </p:sp>
      <p:sp>
        <p:nvSpPr>
          <p:cNvPr id="110" name="Shape 110"/>
          <p:cNvSpPr txBox="1"/>
          <p:nvPr>
            <p:ph idx="1" type="body"/>
          </p:nvPr>
        </p:nvSpPr>
        <p:spPr>
          <a:xfrm>
            <a:off x="311700" y="1059750"/>
            <a:ext cx="3207000" cy="3810900"/>
          </a:xfrm>
          <a:prstGeom prst="rect">
            <a:avLst/>
          </a:prstGeom>
          <a:gradFill>
            <a:gsLst>
              <a:gs pos="0">
                <a:srgbClr val="D4E5F5"/>
              </a:gs>
              <a:gs pos="100000">
                <a:srgbClr val="70A4D5"/>
              </a:gs>
            </a:gsLst>
            <a:path path="circle">
              <a:fillToRect b="50%" l="50%" r="50%" t="50%"/>
            </a:path>
            <a:tileRect/>
          </a:gradFill>
        </p:spPr>
        <p:txBody>
          <a:bodyPr anchorCtr="0" anchor="t" bIns="91425" lIns="91425" spcFirstLastPara="1" rIns="91425" wrap="square" tIns="91425">
            <a:noAutofit/>
          </a:bodyPr>
          <a:lstStyle/>
          <a:p>
            <a:pPr indent="0" lvl="0" marL="0">
              <a:spcBef>
                <a:spcPts val="0"/>
              </a:spcBef>
              <a:spcAft>
                <a:spcPts val="1600"/>
              </a:spcAft>
              <a:buNone/>
            </a:pPr>
            <a:r>
              <a:rPr lang="en" sz="1400">
                <a:solidFill>
                  <a:srgbClr val="000000"/>
                </a:solidFill>
                <a:latin typeface="Comic Sans MS"/>
                <a:ea typeface="Comic Sans MS"/>
                <a:cs typeface="Comic Sans MS"/>
                <a:sym typeface="Comic Sans MS"/>
              </a:rPr>
              <a:t>►After a few minor roles in the film Wash (2001) and by the music video for Got the Life, Eminem made his Hollywood debut in the movie 8 Mile (2002). According to the rapper, it's a representation of growing up in Detroit and not a tribute to his life.On this film was taken in one of his most popular songs Lose Yourself, for which he won an Academy Award for best song written. </a:t>
            </a:r>
            <a:r>
              <a:rPr lang="en">
                <a:latin typeface="Comic Sans MS"/>
                <a:ea typeface="Comic Sans MS"/>
                <a:cs typeface="Comic Sans MS"/>
                <a:sym typeface="Comic Sans MS"/>
              </a:rPr>
              <a:t>		</a:t>
            </a:r>
            <a:endParaRPr/>
          </a:p>
        </p:txBody>
      </p:sp>
      <p:pic>
        <p:nvPicPr>
          <p:cNvPr id="111" name="Shape 111"/>
          <p:cNvPicPr preferRelativeResize="0"/>
          <p:nvPr/>
        </p:nvPicPr>
        <p:blipFill>
          <a:blip r:embed="rId3">
            <a:alphaModFix/>
          </a:blip>
          <a:stretch>
            <a:fillRect/>
          </a:stretch>
        </p:blipFill>
        <p:spPr>
          <a:xfrm>
            <a:off x="6640775" y="189075"/>
            <a:ext cx="2101900" cy="2361924"/>
          </a:xfrm>
          <a:prstGeom prst="rect">
            <a:avLst/>
          </a:prstGeom>
          <a:noFill/>
          <a:ln>
            <a:noFill/>
          </a:ln>
        </p:spPr>
      </p:pic>
      <p:pic>
        <p:nvPicPr>
          <p:cNvPr id="112" name="Shape 112"/>
          <p:cNvPicPr preferRelativeResize="0"/>
          <p:nvPr/>
        </p:nvPicPr>
        <p:blipFill>
          <a:blip r:embed="rId4">
            <a:alphaModFix/>
          </a:blip>
          <a:stretch>
            <a:fillRect/>
          </a:stretch>
        </p:blipFill>
        <p:spPr>
          <a:xfrm>
            <a:off x="3671100" y="152400"/>
            <a:ext cx="2817275" cy="4718250"/>
          </a:xfrm>
          <a:prstGeom prst="rect">
            <a:avLst/>
          </a:prstGeom>
          <a:noFill/>
          <a:ln>
            <a:noFill/>
          </a:ln>
        </p:spPr>
      </p:pic>
      <p:pic>
        <p:nvPicPr>
          <p:cNvPr id="113" name="Shape 113"/>
          <p:cNvPicPr preferRelativeResize="0"/>
          <p:nvPr/>
        </p:nvPicPr>
        <p:blipFill>
          <a:blip r:embed="rId5">
            <a:alphaModFix/>
          </a:blip>
          <a:stretch>
            <a:fillRect/>
          </a:stretch>
        </p:blipFill>
        <p:spPr>
          <a:xfrm>
            <a:off x="6640775" y="2703400"/>
            <a:ext cx="2101901" cy="2167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FA8DC"/>
        </a:solidFill>
      </p:bgPr>
    </p:bg>
    <p:spTree>
      <p:nvGrpSpPr>
        <p:cNvPr id="117" name="Shape 117"/>
        <p:cNvGrpSpPr/>
        <p:nvPr/>
      </p:nvGrpSpPr>
      <p:grpSpPr>
        <a:xfrm>
          <a:off x="0" y="0"/>
          <a:ext cx="0" cy="0"/>
          <a:chOff x="0" y="0"/>
          <a:chExt cx="0" cy="0"/>
        </a:xfrm>
      </p:grpSpPr>
      <p:sp>
        <p:nvSpPr>
          <p:cNvPr id="118" name="Shape 118"/>
          <p:cNvSpPr txBox="1"/>
          <p:nvPr>
            <p:ph type="title"/>
          </p:nvPr>
        </p:nvSpPr>
        <p:spPr>
          <a:xfrm>
            <a:off x="265500" y="221725"/>
            <a:ext cx="4045200" cy="724500"/>
          </a:xfrm>
          <a:prstGeom prst="rect">
            <a:avLst/>
          </a:prstGeom>
          <a:gradFill>
            <a:gsLst>
              <a:gs pos="0">
                <a:srgbClr val="D4E5F5"/>
              </a:gs>
              <a:gs pos="100000">
                <a:srgbClr val="70A4D5"/>
              </a:gs>
            </a:gsLst>
            <a:path path="circle">
              <a:fillToRect b="50%" l="50%" r="50%" t="50%"/>
            </a:path>
            <a:tileRect/>
          </a:gradFill>
        </p:spPr>
        <p:txBody>
          <a:bodyPr anchorCtr="0" anchor="b" bIns="91425" lIns="91425" spcFirstLastPara="1" rIns="91425" wrap="square" tIns="91425">
            <a:noAutofit/>
          </a:bodyPr>
          <a:lstStyle/>
          <a:p>
            <a:pPr indent="0" lvl="0" marL="0">
              <a:spcBef>
                <a:spcPts val="0"/>
              </a:spcBef>
              <a:spcAft>
                <a:spcPts val="0"/>
              </a:spcAft>
              <a:buNone/>
            </a:pPr>
            <a:r>
              <a:rPr lang="en" sz="2400"/>
              <a:t>►Top songs◄</a:t>
            </a:r>
            <a:endParaRPr sz="2400"/>
          </a:p>
        </p:txBody>
      </p:sp>
      <p:sp>
        <p:nvSpPr>
          <p:cNvPr id="119" name="Shape 119"/>
          <p:cNvSpPr txBox="1"/>
          <p:nvPr>
            <p:ph idx="2" type="body"/>
          </p:nvPr>
        </p:nvSpPr>
        <p:spPr>
          <a:xfrm>
            <a:off x="4561450" y="-100"/>
            <a:ext cx="4582500" cy="5143500"/>
          </a:xfrm>
          <a:prstGeom prst="rect">
            <a:avLst/>
          </a:prstGeom>
          <a:gradFill>
            <a:gsLst>
              <a:gs pos="0">
                <a:srgbClr val="D4E5F5"/>
              </a:gs>
              <a:gs pos="100000">
                <a:srgbClr val="70A4D5"/>
              </a:gs>
            </a:gsLst>
            <a:path path="circle">
              <a:fillToRect b="50%" l="50%" r="50%" t="50%"/>
            </a:path>
            <a:tileRect/>
          </a:gradFill>
        </p:spPr>
        <p:txBody>
          <a:bodyPr anchorCtr="0" anchor="ctr" bIns="91425" lIns="91425" spcFirstLastPara="1" rIns="91425" wrap="square" tIns="91425">
            <a:noAutofit/>
          </a:bodyPr>
          <a:lstStyle/>
          <a:p>
            <a:pPr indent="0" lvl="0" marL="0">
              <a:spcBef>
                <a:spcPts val="0"/>
              </a:spcBef>
              <a:spcAft>
                <a:spcPts val="1600"/>
              </a:spcAft>
              <a:buNone/>
            </a:pPr>
            <a:r>
              <a:t/>
            </a:r>
            <a:endParaRPr/>
          </a:p>
        </p:txBody>
      </p:sp>
      <p:sp>
        <p:nvSpPr>
          <p:cNvPr id="120" name="Shape 120"/>
          <p:cNvSpPr txBox="1"/>
          <p:nvPr>
            <p:ph idx="1" type="subTitle"/>
          </p:nvPr>
        </p:nvSpPr>
        <p:spPr>
          <a:xfrm>
            <a:off x="265500" y="1164125"/>
            <a:ext cx="4045200" cy="3646800"/>
          </a:xfrm>
          <a:prstGeom prst="rect">
            <a:avLst/>
          </a:prstGeom>
          <a:gradFill>
            <a:gsLst>
              <a:gs pos="0">
                <a:srgbClr val="D4E5F5"/>
              </a:gs>
              <a:gs pos="100000">
                <a:srgbClr val="70A4D5"/>
              </a:gs>
            </a:gsLst>
            <a:path path="circle">
              <a:fillToRect b="50%" l="50%" r="50%" t="50%"/>
            </a:path>
            <a:tileRect/>
          </a:gradFill>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latin typeface="Georgia"/>
                <a:ea typeface="Georgia"/>
                <a:cs typeface="Georgia"/>
                <a:sym typeface="Georgia"/>
              </a:rPr>
              <a:t>➣Lose Yourself </a:t>
            </a:r>
            <a:endParaRPr sz="1800">
              <a:solidFill>
                <a:srgbClr val="000000"/>
              </a:solidFill>
              <a:latin typeface="Georgia"/>
              <a:ea typeface="Georgia"/>
              <a:cs typeface="Georgia"/>
              <a:sym typeface="Georgia"/>
            </a:endParaRPr>
          </a:p>
          <a:p>
            <a:pPr indent="0" lvl="0" marL="0" rtl="0" algn="l">
              <a:spcBef>
                <a:spcPts val="0"/>
              </a:spcBef>
              <a:spcAft>
                <a:spcPts val="0"/>
              </a:spcAft>
              <a:buNone/>
            </a:pPr>
            <a:r>
              <a:rPr lang="en" sz="1800">
                <a:solidFill>
                  <a:srgbClr val="000000"/>
                </a:solidFill>
                <a:latin typeface="Georgia"/>
                <a:ea typeface="Georgia"/>
                <a:cs typeface="Georgia"/>
                <a:sym typeface="Georgia"/>
              </a:rPr>
              <a:t>➣When I'm gone </a:t>
            </a:r>
            <a:endParaRPr sz="1800">
              <a:solidFill>
                <a:srgbClr val="000000"/>
              </a:solidFill>
              <a:latin typeface="Georgia"/>
              <a:ea typeface="Georgia"/>
              <a:cs typeface="Georgia"/>
              <a:sym typeface="Georgia"/>
            </a:endParaRPr>
          </a:p>
          <a:p>
            <a:pPr indent="0" lvl="0" marL="0" rtl="0" algn="l">
              <a:spcBef>
                <a:spcPts val="0"/>
              </a:spcBef>
              <a:spcAft>
                <a:spcPts val="0"/>
              </a:spcAft>
              <a:buNone/>
            </a:pPr>
            <a:r>
              <a:rPr lang="en" sz="1800">
                <a:solidFill>
                  <a:srgbClr val="000000"/>
                </a:solidFill>
                <a:latin typeface="Georgia"/>
                <a:ea typeface="Georgia"/>
                <a:cs typeface="Georgia"/>
                <a:sym typeface="Georgia"/>
              </a:rPr>
              <a:t>➣Till i Collapse </a:t>
            </a:r>
            <a:endParaRPr sz="1800">
              <a:solidFill>
                <a:srgbClr val="000000"/>
              </a:solidFill>
              <a:latin typeface="Georgia"/>
              <a:ea typeface="Georgia"/>
              <a:cs typeface="Georgia"/>
              <a:sym typeface="Georgia"/>
            </a:endParaRPr>
          </a:p>
          <a:p>
            <a:pPr indent="0" lvl="0" marL="0" rtl="0" algn="l">
              <a:spcBef>
                <a:spcPts val="0"/>
              </a:spcBef>
              <a:spcAft>
                <a:spcPts val="0"/>
              </a:spcAft>
              <a:buNone/>
            </a:pPr>
            <a:r>
              <a:rPr lang="en" sz="1800">
                <a:solidFill>
                  <a:srgbClr val="000000"/>
                </a:solidFill>
                <a:latin typeface="Georgia"/>
                <a:ea typeface="Georgia"/>
                <a:cs typeface="Georgia"/>
                <a:sym typeface="Georgia"/>
              </a:rPr>
              <a:t>➣Not Afraid </a:t>
            </a:r>
            <a:endParaRPr sz="1800">
              <a:solidFill>
                <a:srgbClr val="000000"/>
              </a:solidFill>
              <a:latin typeface="Georgia"/>
              <a:ea typeface="Georgia"/>
              <a:cs typeface="Georgia"/>
              <a:sym typeface="Georgia"/>
            </a:endParaRPr>
          </a:p>
          <a:p>
            <a:pPr indent="0" lvl="0" marL="0" rtl="0" algn="l">
              <a:spcBef>
                <a:spcPts val="0"/>
              </a:spcBef>
              <a:spcAft>
                <a:spcPts val="0"/>
              </a:spcAft>
              <a:buNone/>
            </a:pPr>
            <a:r>
              <a:rPr lang="en" sz="1800">
                <a:solidFill>
                  <a:srgbClr val="000000"/>
                </a:solidFill>
                <a:latin typeface="Georgia"/>
                <a:ea typeface="Georgia"/>
                <a:cs typeface="Georgia"/>
                <a:sym typeface="Georgia"/>
              </a:rPr>
              <a:t>➣The real slim shady</a:t>
            </a:r>
            <a:endParaRPr sz="1800">
              <a:solidFill>
                <a:srgbClr val="000000"/>
              </a:solidFill>
              <a:latin typeface="Georgia"/>
              <a:ea typeface="Georgia"/>
              <a:cs typeface="Georgia"/>
              <a:sym typeface="Georgia"/>
            </a:endParaRPr>
          </a:p>
          <a:p>
            <a:pPr indent="0" lvl="0" marL="0" rtl="0" algn="l">
              <a:spcBef>
                <a:spcPts val="0"/>
              </a:spcBef>
              <a:spcAft>
                <a:spcPts val="0"/>
              </a:spcAft>
              <a:buNone/>
            </a:pPr>
            <a:r>
              <a:rPr lang="en" sz="1800">
                <a:solidFill>
                  <a:srgbClr val="000000"/>
                </a:solidFill>
                <a:latin typeface="Georgia"/>
                <a:ea typeface="Georgia"/>
                <a:cs typeface="Georgia"/>
                <a:sym typeface="Georgia"/>
              </a:rPr>
              <a:t>➣Rap God </a:t>
            </a:r>
            <a:endParaRPr sz="1800">
              <a:solidFill>
                <a:srgbClr val="000000"/>
              </a:solidFill>
              <a:latin typeface="Georgia"/>
              <a:ea typeface="Georgia"/>
              <a:cs typeface="Georgia"/>
              <a:sym typeface="Georgia"/>
            </a:endParaRPr>
          </a:p>
          <a:p>
            <a:pPr indent="0" lvl="0" marL="0" rtl="0" algn="l">
              <a:spcBef>
                <a:spcPts val="0"/>
              </a:spcBef>
              <a:spcAft>
                <a:spcPts val="0"/>
              </a:spcAft>
              <a:buNone/>
            </a:pPr>
            <a:r>
              <a:rPr lang="en" sz="1800">
                <a:solidFill>
                  <a:srgbClr val="000000"/>
                </a:solidFill>
                <a:latin typeface="Georgia"/>
                <a:ea typeface="Georgia"/>
                <a:cs typeface="Georgia"/>
                <a:sym typeface="Georgia"/>
              </a:rPr>
              <a:t>➣My name is</a:t>
            </a:r>
            <a:endParaRPr sz="1800">
              <a:solidFill>
                <a:srgbClr val="000000"/>
              </a:solidFill>
              <a:latin typeface="Georgia"/>
              <a:ea typeface="Georgia"/>
              <a:cs typeface="Georgia"/>
              <a:sym typeface="Georgia"/>
            </a:endParaRPr>
          </a:p>
          <a:p>
            <a:pPr indent="0" lvl="0" marL="0" rtl="0" algn="l">
              <a:spcBef>
                <a:spcPts val="0"/>
              </a:spcBef>
              <a:spcAft>
                <a:spcPts val="0"/>
              </a:spcAft>
              <a:buNone/>
            </a:pPr>
            <a:r>
              <a:t/>
            </a:r>
            <a:endParaRPr sz="1800">
              <a:solidFill>
                <a:srgbClr val="000000"/>
              </a:solidFill>
            </a:endParaRPr>
          </a:p>
          <a:p>
            <a:pPr indent="0" lvl="0" marL="0" rtl="0" algn="just">
              <a:spcBef>
                <a:spcPts val="0"/>
              </a:spcBef>
              <a:spcAft>
                <a:spcPts val="0"/>
              </a:spcAft>
              <a:buNone/>
            </a:pPr>
            <a:r>
              <a:rPr lang="en" sz="2000">
                <a:solidFill>
                  <a:srgbClr val="000000"/>
                </a:solidFill>
              </a:rPr>
              <a:t>And more and more rap songs by Eminem,</a:t>
            </a:r>
            <a:r>
              <a:rPr lang="en" sz="2000">
                <a:solidFill>
                  <a:srgbClr val="000000"/>
                </a:solidFill>
              </a:rPr>
              <a:t>Now in a break from rapping but we hope to continue his artistic career.♛</a:t>
            </a:r>
            <a:endParaRPr sz="2000">
              <a:solidFill>
                <a:srgbClr val="000000"/>
              </a:solidFill>
            </a:endParaRPr>
          </a:p>
          <a:p>
            <a:pPr indent="0" lvl="0" marL="0" algn="l">
              <a:spcBef>
                <a:spcPts val="0"/>
              </a:spcBef>
              <a:spcAft>
                <a:spcPts val="0"/>
              </a:spcAft>
              <a:buNone/>
            </a:pPr>
            <a:r>
              <a:t/>
            </a:r>
            <a:endParaRPr sz="1800">
              <a:solidFill>
                <a:srgbClr val="000000"/>
              </a:solidFill>
            </a:endParaRPr>
          </a:p>
        </p:txBody>
      </p:sp>
      <p:pic>
        <p:nvPicPr>
          <p:cNvPr id="121" name="Shape 121"/>
          <p:cNvPicPr preferRelativeResize="0"/>
          <p:nvPr/>
        </p:nvPicPr>
        <p:blipFill>
          <a:blip r:embed="rId3">
            <a:alphaModFix/>
          </a:blip>
          <a:stretch>
            <a:fillRect/>
          </a:stretch>
        </p:blipFill>
        <p:spPr>
          <a:xfrm>
            <a:off x="4799025" y="2549975"/>
            <a:ext cx="2196900" cy="2196900"/>
          </a:xfrm>
          <a:prstGeom prst="rect">
            <a:avLst/>
          </a:prstGeom>
          <a:noFill/>
          <a:ln>
            <a:noFill/>
          </a:ln>
        </p:spPr>
      </p:pic>
      <p:pic>
        <p:nvPicPr>
          <p:cNvPr id="122" name="Shape 122"/>
          <p:cNvPicPr preferRelativeResize="0"/>
          <p:nvPr/>
        </p:nvPicPr>
        <p:blipFill>
          <a:blip r:embed="rId4">
            <a:alphaModFix/>
          </a:blip>
          <a:stretch>
            <a:fillRect/>
          </a:stretch>
        </p:blipFill>
        <p:spPr>
          <a:xfrm>
            <a:off x="4799025" y="121425"/>
            <a:ext cx="3991250" cy="2278075"/>
          </a:xfrm>
          <a:prstGeom prst="rect">
            <a:avLst/>
          </a:prstGeom>
          <a:noFill/>
          <a:ln>
            <a:noFill/>
          </a:ln>
        </p:spPr>
      </p:pic>
      <p:pic>
        <p:nvPicPr>
          <p:cNvPr id="123" name="Shape 123"/>
          <p:cNvPicPr preferRelativeResize="0"/>
          <p:nvPr/>
        </p:nvPicPr>
        <p:blipFill>
          <a:blip r:embed="rId5">
            <a:alphaModFix/>
          </a:blip>
          <a:stretch>
            <a:fillRect/>
          </a:stretch>
        </p:blipFill>
        <p:spPr>
          <a:xfrm>
            <a:off x="7091625" y="2549975"/>
            <a:ext cx="1698650" cy="2196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